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Lst>
  <p:notesMasterIdLst>
    <p:notesMasterId r:id="rId51"/>
  </p:notesMasterIdLst>
  <p:sldIdLst>
    <p:sldId id="256" r:id="rId2"/>
    <p:sldId id="257" r:id="rId3"/>
    <p:sldId id="272" r:id="rId4"/>
    <p:sldId id="273" r:id="rId5"/>
    <p:sldId id="275" r:id="rId6"/>
    <p:sldId id="258" r:id="rId7"/>
    <p:sldId id="259" r:id="rId8"/>
    <p:sldId id="277" r:id="rId9"/>
    <p:sldId id="278" r:id="rId10"/>
    <p:sldId id="302" r:id="rId11"/>
    <p:sldId id="261" r:id="rId12"/>
    <p:sldId id="279" r:id="rId13"/>
    <p:sldId id="260" r:id="rId14"/>
    <p:sldId id="304" r:id="rId15"/>
    <p:sldId id="305" r:id="rId16"/>
    <p:sldId id="306" r:id="rId17"/>
    <p:sldId id="263" r:id="rId18"/>
    <p:sldId id="307" r:id="rId19"/>
    <p:sldId id="264" r:id="rId20"/>
    <p:sldId id="265" r:id="rId21"/>
    <p:sldId id="266" r:id="rId22"/>
    <p:sldId id="308" r:id="rId23"/>
    <p:sldId id="286" r:id="rId24"/>
    <p:sldId id="285" r:id="rId25"/>
    <p:sldId id="267" r:id="rId26"/>
    <p:sldId id="282" r:id="rId27"/>
    <p:sldId id="283" r:id="rId28"/>
    <p:sldId id="284" r:id="rId29"/>
    <p:sldId id="311" r:id="rId30"/>
    <p:sldId id="312" r:id="rId31"/>
    <p:sldId id="268" r:id="rId32"/>
    <p:sldId id="314" r:id="rId33"/>
    <p:sldId id="316" r:id="rId34"/>
    <p:sldId id="313" r:id="rId35"/>
    <p:sldId id="317" r:id="rId36"/>
    <p:sldId id="328" r:id="rId37"/>
    <p:sldId id="287" r:id="rId38"/>
    <p:sldId id="288" r:id="rId39"/>
    <p:sldId id="299" r:id="rId40"/>
    <p:sldId id="321" r:id="rId41"/>
    <p:sldId id="300" r:id="rId42"/>
    <p:sldId id="320" r:id="rId43"/>
    <p:sldId id="319" r:id="rId44"/>
    <p:sldId id="270" r:id="rId45"/>
    <p:sldId id="323" r:id="rId46"/>
    <p:sldId id="324" r:id="rId47"/>
    <p:sldId id="322" r:id="rId48"/>
    <p:sldId id="325" r:id="rId49"/>
    <p:sldId id="327"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809"/>
  </p:normalViewPr>
  <p:slideViewPr>
    <p:cSldViewPr snapToGrid="0" snapToObjects="1">
      <p:cViewPr varScale="1">
        <p:scale>
          <a:sx n="78" d="100"/>
          <a:sy n="78" d="100"/>
        </p:scale>
        <p:origin x="176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11/30/2017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19</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Exponentiate</a:t>
            </a:r>
            <a:r>
              <a:rPr lang="en-US" dirty="0" smtClean="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www.asimovinstitute.org</a:t>
            </a:r>
            <a:r>
              <a:rPr lang="en-US" dirty="0" smtClean="0"/>
              <a:t>/neural-network-zoo/</a:t>
            </a: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21</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22</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23</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24</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smtClean="0"/>
              <a:t>https://</a:t>
            </a:r>
            <a:r>
              <a:rPr lang="en-US" dirty="0" err="1" smtClean="0"/>
              <a:t>pbs.twimg.com</a:t>
            </a:r>
            <a:r>
              <a:rPr lang="en-US" dirty="0" smtClean="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25</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27</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28</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29</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colah.github.io</a:t>
            </a:r>
            <a:r>
              <a:rPr lang="en-US" sz="1200" kern="1200" dirty="0" smtClean="0">
                <a:solidFill>
                  <a:schemeClr val="tx1"/>
                </a:solidFill>
                <a:effectLst/>
                <a:latin typeface="+mn-lt"/>
                <a:ea typeface="+mn-ea"/>
                <a:cs typeface="+mn-cs"/>
              </a:rPr>
              <a:t>/posts/2015-08-Understanding-LSTMs/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30</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38</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39</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40</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41</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42</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43</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sentence-level attention over multiple instances, which is expected to dynamically reduce the weights of those noisy instances.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final layer</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45</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smtClean="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46</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47</a:t>
            </a:fld>
            <a:endParaRPr lang="en-US"/>
          </a:p>
        </p:txBody>
      </p:sp>
    </p:spTree>
    <p:extLst>
      <p:ext uri="{BB962C8B-B14F-4D97-AF65-F5344CB8AC3E}">
        <p14:creationId xmlns:p14="http://schemas.microsoft.com/office/powerpoint/2010/main" val="661838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48</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p>
          <a:p>
            <a:r>
              <a:rPr lang="en-US" sz="1200" dirty="0" smtClean="0"/>
              <a:t>Specifically, the algorithm calculates an exponential moving average of the gradient and the squared gradient, and the parameters beta1 and beta2 control the decay rates of these moving averages.</a:t>
            </a:r>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t>13</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 zero-centered</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later layers of processing would be receiving data that is not zero-centered. </a:t>
            </a:r>
          </a:p>
          <a:p>
            <a:r>
              <a:rPr lang="en-US" sz="1200" b="0" i="0" kern="1200" dirty="0" smtClean="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Could introduce undesirable zig-zagging dynamics in the gradient weight updates.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However, once these gradients are added up across a data  batch the final weight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update can have variable signs, somewhat mitigating this issue.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ReLU</a:t>
            </a:r>
            <a:r>
              <a:rPr lang="en-US" sz="1200" dirty="0" smtClean="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large gradient flowing through a </a:t>
            </a:r>
            <a:r>
              <a:rPr lang="en-US" sz="1200" dirty="0" err="1" smtClean="0"/>
              <a:t>ReLU</a:t>
            </a:r>
            <a:r>
              <a:rPr lang="en-US" sz="1200" dirty="0" smtClean="0"/>
              <a:t> could cause weights to update in such a way that the neuron will never activate on any </a:t>
            </a:r>
            <a:r>
              <a:rPr lang="en-US" sz="1200" dirty="0" err="1" smtClean="0"/>
              <a:t>datapoint</a:t>
            </a:r>
            <a:r>
              <a:rPr lang="en-US" sz="1200" dirty="0" smtClean="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208018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November 30, 2017</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November 30, 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9A13538-6727-E34D-AF87-C8A5A06F92D2}"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A13538-6727-E34D-AF87-C8A5A06F92D2}" type="datetimeFigureOut">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11/30/2017</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hyperlink" Target="http://web.stanford.edu/class/cs224n/lectures/cs224n-2017-lecture10.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2.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5.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Deep Learning	</a:t>
            </a:r>
            <a:endParaRPr lang="en-US" dirty="0"/>
          </a:p>
        </p:txBody>
      </p:sp>
      <p:sp>
        <p:nvSpPr>
          <p:cNvPr id="3" name="Subtitle 2"/>
          <p:cNvSpPr>
            <a:spLocks noGrp="1"/>
          </p:cNvSpPr>
          <p:nvPr>
            <p:ph type="subTitle" idx="1"/>
          </p:nvPr>
        </p:nvSpPr>
        <p:spPr/>
        <p:txBody>
          <a:bodyPr>
            <a:normAutofit/>
          </a:bodyPr>
          <a:lstStyle/>
          <a:p>
            <a:r>
              <a:rPr lang="en-US" sz="1600" dirty="0" smtClean="0"/>
              <a:t>Ismini Lourentzou</a:t>
            </a:r>
          </a:p>
          <a:p>
            <a:r>
              <a:rPr lang="en-US" sz="1600" dirty="0" smtClean="0"/>
              <a:t>11-30-2017</a:t>
            </a:r>
            <a:endParaRPr lang="mr-IN" sz="1600" dirty="0" smtClean="0">
              <a:effectLst/>
            </a:endParaRPr>
          </a:p>
          <a:p>
            <a:endParaRPr lang="en-US" dirty="0"/>
          </a:p>
          <a:p>
            <a:endParaRPr lang="en-US" dirty="0"/>
          </a:p>
        </p:txBody>
      </p:sp>
    </p:spTree>
    <p:extLst>
      <p:ext uri="{BB962C8B-B14F-4D97-AF65-F5344CB8AC3E}">
        <p14:creationId xmlns:p14="http://schemas.microsoft.com/office/powerpoint/2010/main" val="102022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Training</a:t>
            </a:r>
            <a:endParaRPr lang="en-US" dirty="0"/>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Sample labeled data</a:t>
            </a:r>
          </a:p>
          <a:p>
            <a:pPr algn="ctr"/>
            <a:r>
              <a:rPr lang="en-US" dirty="0" smtClean="0"/>
              <a:t>(</a:t>
            </a:r>
            <a:r>
              <a:rPr lang="en-US" sz="2000" b="1" dirty="0" smtClean="0">
                <a:solidFill>
                  <a:schemeClr val="bg1"/>
                </a:solidFill>
              </a:rPr>
              <a:t>batch</a:t>
            </a:r>
            <a:r>
              <a:rPr lang="en-US" dirty="0" smtClean="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Forward</a:t>
            </a:r>
            <a:r>
              <a:rPr lang="en-US" sz="2000" dirty="0" smtClean="0">
                <a:solidFill>
                  <a:schemeClr val="bg1"/>
                </a:solidFill>
              </a:rPr>
              <a:t> </a:t>
            </a:r>
            <a:r>
              <a:rPr lang="en-US" dirty="0" smtClean="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Back-propagate</a:t>
            </a:r>
            <a:r>
              <a:rPr lang="en-US" dirty="0" smtClean="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t>Update</a:t>
            </a:r>
            <a:r>
              <a:rPr lang="en-US" sz="2000" dirty="0" smtClean="0"/>
              <a:t> </a:t>
            </a:r>
            <a:r>
              <a:rPr lang="en-US" dirty="0" smtClean="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smtClean="0"/>
                  <a:t>Optimize (min. or max.) </a:t>
                </a:r>
                <a:r>
                  <a:rPr lang="en-US" b="1" dirty="0" smtClean="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smtClean="0">
                  <a:solidFill>
                    <a:schemeClr val="accent2"/>
                  </a:solidFill>
                </a:endParaRPr>
              </a:p>
              <a:p>
                <a:r>
                  <a:rPr lang="en-US" dirty="0"/>
                  <a:t>Generate </a:t>
                </a:r>
                <a:r>
                  <a:rPr lang="en-US" b="1" dirty="0" smtClean="0">
                    <a:solidFill>
                      <a:schemeClr val="accent2"/>
                    </a:solidFill>
                  </a:rPr>
                  <a:t>error </a:t>
                </a:r>
                <a:r>
                  <a:rPr lang="en-US" b="1" dirty="0">
                    <a:solidFill>
                      <a:schemeClr val="accent2"/>
                    </a:solidFill>
                  </a:rPr>
                  <a:t>signal </a:t>
                </a:r>
                <a:r>
                  <a:rPr lang="en-US" dirty="0"/>
                  <a:t>that </a:t>
                </a:r>
                <a:r>
                  <a:rPr lang="en-US" dirty="0" smtClean="0"/>
                  <a:t>measures difference </a:t>
                </a:r>
                <a:r>
                  <a:rPr lang="en-US" dirty="0"/>
                  <a:t>between predictions and target </a:t>
                </a:r>
                <a:r>
                  <a:rPr lang="en-US" dirty="0" smtClean="0"/>
                  <a:t>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smtClean="0"/>
              <a:t>Use error </a:t>
            </a:r>
            <a:r>
              <a:rPr lang="en-US" dirty="0"/>
              <a:t>signal to change the </a:t>
            </a:r>
            <a:r>
              <a:rPr lang="en-US" b="1" dirty="0">
                <a:solidFill>
                  <a:schemeClr val="accent2"/>
                </a:solidFill>
              </a:rPr>
              <a:t>weights</a:t>
            </a:r>
            <a:r>
              <a:rPr lang="en-US" dirty="0"/>
              <a:t> </a:t>
            </a:r>
            <a:r>
              <a:rPr lang="en-US" dirty="0" smtClean="0"/>
              <a:t>and get </a:t>
            </a:r>
            <a:r>
              <a:rPr lang="en-US" dirty="0"/>
              <a:t>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smtClean="0"/>
              <a:t>learning rate</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smtClean="0"/>
              <a:t>Update each element of </a:t>
            </a:r>
            <a:r>
              <a:rPr lang="el-GR" dirty="0" smtClean="0"/>
              <a:t>θ</a:t>
            </a:r>
            <a:endParaRPr lang="el-GR" dirty="0"/>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smtClean="0"/>
              <a:t>Matrix notation for </a:t>
            </a:r>
            <a:r>
              <a:rPr lang="en-US" smtClean="0"/>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smtClean="0"/>
              <a:t>Recursively apply </a:t>
            </a:r>
            <a:r>
              <a:rPr lang="en-US" b="1" dirty="0" smtClean="0">
                <a:solidFill>
                  <a:schemeClr val="accent2"/>
                </a:solidFill>
              </a:rPr>
              <a:t>chain rule </a:t>
            </a:r>
            <a:r>
              <a:rPr lang="en-US" dirty="0" smtClean="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smtClean="0">
                <a:hlinkClick r:id="rId7"/>
              </a:rPr>
              <a:t>Review of backpropagation</a:t>
            </a:r>
            <a:endParaRPr lang="en-US" dirty="0"/>
          </a:p>
        </p:txBody>
      </p:sp>
    </p:spTree>
    <p:extLst>
      <p:ext uri="{BB962C8B-B14F-4D97-AF65-F5344CB8AC3E}">
        <p14:creationId xmlns:p14="http://schemas.microsoft.com/office/powerpoint/2010/main" val="251902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One forward pass</a:t>
            </a:r>
            <a:endParaRPr lang="en-US" dirty="0"/>
          </a:p>
        </p:txBody>
      </p:sp>
      <p:graphicFrame>
        <p:nvGraphicFramePr>
          <p:cNvPr id="3" name="Πίνακας 2"/>
          <p:cNvGraphicFramePr>
            <a:graphicFrameLocks noGrp="1"/>
          </p:cNvGraphicFramePr>
          <p:nvPr>
            <p:extLst>
              <p:ext uri="{D42A27DB-BD31-4B8C-83A1-F6EECF244321}">
                <p14:modId xmlns:p14="http://schemas.microsoft.com/office/powerpoint/2010/main" val="53869381"/>
              </p:ext>
            </p:extLst>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smtClean="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smtClean="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smtClean="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extLst>
              <p:ext uri="{D42A27DB-BD31-4B8C-83A1-F6EECF244321}">
                <p14:modId xmlns:p14="http://schemas.microsoft.com/office/powerpoint/2010/main" val="1165449032"/>
              </p:ext>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smtClean="0"/>
                        <a:t>0.2</a:t>
                      </a:r>
                      <a:endParaRPr lang="el-GR" dirty="0"/>
                    </a:p>
                  </a:txBody>
                  <a:tcPr>
                    <a:solidFill>
                      <a:schemeClr val="accent2">
                        <a:lumMod val="20000"/>
                        <a:lumOff val="80000"/>
                      </a:schemeClr>
                    </a:solidFill>
                  </a:tcPr>
                </a:tc>
                <a:tc>
                  <a:txBody>
                    <a:bodyPr/>
                    <a:lstStyle/>
                    <a:p>
                      <a:pPr algn="ctr"/>
                      <a:r>
                        <a:rPr lang="en-US" dirty="0" smtClean="0"/>
                        <a:t>-0.5</a:t>
                      </a:r>
                      <a:endParaRPr lang="el-GR" dirty="0"/>
                    </a:p>
                  </a:txBody>
                  <a:tcPr>
                    <a:solidFill>
                      <a:schemeClr val="accent2">
                        <a:lumMod val="20000"/>
                        <a:lumOff val="80000"/>
                      </a:schemeClr>
                    </a:solidFill>
                  </a:tcPr>
                </a:tc>
                <a:tc>
                  <a:txBody>
                    <a:bodyPr/>
                    <a:lstStyle/>
                    <a:p>
                      <a:pPr algn="ctr"/>
                      <a:r>
                        <a:rPr lang="en-US" dirty="0" smtClean="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smtClean="0"/>
                        <a:t>2.0</a:t>
                      </a:r>
                      <a:endParaRPr lang="el-GR" dirty="0"/>
                    </a:p>
                  </a:txBody>
                  <a:tcPr>
                    <a:solidFill>
                      <a:schemeClr val="accent5">
                        <a:lumMod val="20000"/>
                        <a:lumOff val="80000"/>
                      </a:schemeClr>
                    </a:solidFill>
                  </a:tcPr>
                </a:tc>
                <a:tc>
                  <a:txBody>
                    <a:bodyPr/>
                    <a:lstStyle/>
                    <a:p>
                      <a:pPr algn="ctr"/>
                      <a:r>
                        <a:rPr lang="en-US" dirty="0" smtClean="0"/>
                        <a:t>1.5</a:t>
                      </a:r>
                      <a:endParaRPr lang="el-GR" dirty="0"/>
                    </a:p>
                  </a:txBody>
                  <a:tcPr>
                    <a:solidFill>
                      <a:schemeClr val="accent5">
                        <a:lumMod val="20000"/>
                        <a:lumOff val="80000"/>
                      </a:schemeClr>
                    </a:solidFill>
                  </a:tcPr>
                </a:tc>
                <a:tc>
                  <a:txBody>
                    <a:bodyPr/>
                    <a:lstStyle/>
                    <a:p>
                      <a:pPr algn="ctr"/>
                      <a:r>
                        <a:rPr lang="en-US" dirty="0" smtClean="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smtClean="0"/>
                        <a:t>0.5</a:t>
                      </a:r>
                      <a:endParaRPr lang="el-GR" dirty="0"/>
                    </a:p>
                  </a:txBody>
                  <a:tcPr>
                    <a:solidFill>
                      <a:schemeClr val="accent3">
                        <a:lumMod val="20000"/>
                        <a:lumOff val="80000"/>
                      </a:schemeClr>
                    </a:solidFill>
                  </a:tcPr>
                </a:tc>
                <a:tc>
                  <a:txBody>
                    <a:bodyPr/>
                    <a:lstStyle/>
                    <a:p>
                      <a:pPr algn="ctr"/>
                      <a:r>
                        <a:rPr lang="en-US" dirty="0" smtClean="0"/>
                        <a:t>0.0</a:t>
                      </a:r>
                      <a:endParaRPr lang="el-GR" dirty="0"/>
                    </a:p>
                  </a:txBody>
                  <a:tcPr>
                    <a:solidFill>
                      <a:schemeClr val="accent3">
                        <a:lumMod val="20000"/>
                        <a:lumOff val="80000"/>
                      </a:schemeClr>
                    </a:solidFill>
                  </a:tcPr>
                </a:tc>
                <a:tc>
                  <a:txBody>
                    <a:bodyPr/>
                    <a:lstStyle/>
                    <a:p>
                      <a:pPr algn="ctr"/>
                      <a:r>
                        <a:rPr lang="en-US" dirty="0" smtClean="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smtClean="0"/>
                        <a:t>-0.3</a:t>
                      </a:r>
                      <a:endParaRPr lang="el-GR" dirty="0"/>
                    </a:p>
                  </a:txBody>
                  <a:tcPr>
                    <a:solidFill>
                      <a:schemeClr val="accent4">
                        <a:lumMod val="20000"/>
                        <a:lumOff val="80000"/>
                      </a:schemeClr>
                    </a:solidFill>
                  </a:tcPr>
                </a:tc>
                <a:tc>
                  <a:txBody>
                    <a:bodyPr/>
                    <a:lstStyle/>
                    <a:p>
                      <a:pPr algn="ctr"/>
                      <a:r>
                        <a:rPr lang="en-US" dirty="0" smtClean="0"/>
                        <a:t>2.0</a:t>
                      </a:r>
                      <a:endParaRPr lang="el-GR" dirty="0"/>
                    </a:p>
                  </a:txBody>
                  <a:tcPr>
                    <a:solidFill>
                      <a:schemeClr val="accent4">
                        <a:lumMod val="20000"/>
                        <a:lumOff val="80000"/>
                      </a:schemeClr>
                    </a:solidFill>
                  </a:tcPr>
                </a:tc>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extLst>
              <p:ext uri="{D42A27DB-BD31-4B8C-83A1-F6EECF244321}">
                <p14:modId xmlns:p14="http://schemas.microsoft.com/office/powerpoint/2010/main" val="1618301867"/>
              </p:ext>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smtClean="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smtClean="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smtClean="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smtClean="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extLst>
              <p:ext uri="{D42A27DB-BD31-4B8C-83A1-F6EECF244321}">
                <p14:modId xmlns:p14="http://schemas.microsoft.com/office/powerpoint/2010/main" val="700615659"/>
              </p:ext>
            </p:extLst>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smtClean="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smtClean="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smtClean="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smtClean="0">
                <a:solidFill>
                  <a:schemeClr val="accent2"/>
                </a:solidFill>
              </a:rPr>
              <a:t>Text (input) representation</a:t>
            </a:r>
          </a:p>
          <a:p>
            <a:pPr algn="ctr"/>
            <a:r>
              <a:rPr lang="en-US" dirty="0" smtClean="0"/>
              <a:t>TFIDF</a:t>
            </a:r>
          </a:p>
          <a:p>
            <a:pPr algn="ctr"/>
            <a:r>
              <a:rPr lang="en-US" dirty="0" smtClean="0"/>
              <a:t>Word </a:t>
            </a:r>
            <a:r>
              <a:rPr lang="en-US" dirty="0" err="1" smtClean="0"/>
              <a:t>embeddings</a:t>
            </a:r>
            <a:endParaRPr lang="en-US" dirty="0" smtClean="0"/>
          </a:p>
          <a:p>
            <a:pPr algn="ctr"/>
            <a:r>
              <a:rPr lang="mr-IN" dirty="0" smtClean="0"/>
              <a:t>…</a:t>
            </a:r>
            <a:r>
              <a:rPr lang="en-US" dirty="0" smtClean="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a:t>
            </a:r>
            <a:r>
              <a:rPr lang="en-US" b="1" dirty="0" smtClean="0">
                <a:solidFill>
                  <a:schemeClr val="tx2">
                    <a:lumMod val="50000"/>
                    <a:lumOff val="50000"/>
                  </a:schemeClr>
                </a:solidFill>
              </a:rPr>
              <a:t>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smtClean="0">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smtClean="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smtClean="0"/>
              <a:t>Non-</a:t>
            </a:r>
            <a:r>
              <a:rPr lang="en-US" dirty="0" err="1" smtClean="0"/>
              <a:t>linearities</a:t>
            </a:r>
            <a:r>
              <a:rPr lang="en-US" dirty="0" smtClean="0"/>
              <a:t> </a:t>
            </a:r>
            <a:r>
              <a:rPr lang="en-US" dirty="0"/>
              <a:t>needed to learn complex (non-linear) representations of data, otherwise the NN would be just a linear </a:t>
            </a:r>
            <a:r>
              <a:rPr lang="en-US" dirty="0" smtClean="0"/>
              <a:t>function </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More layers and neurons can approximate more complex functions</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smtClean="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a:t>
            </a:r>
            <a:r>
              <a:rPr lang="en-US" dirty="0" smtClean="0">
                <a:hlinkClick r:id="rId5"/>
              </a:rPr>
              <a:t>en.wikipedia.org/wiki/Activation_function</a:t>
            </a:r>
            <a:r>
              <a:rPr lang="en-US" dirty="0" smtClean="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Sigmoid</a:t>
            </a:r>
            <a:endParaRPr lang="en-US" dirty="0"/>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smtClean="0"/>
              <a:t>Nice </a:t>
            </a:r>
            <a:r>
              <a:rPr lang="en-US" dirty="0"/>
              <a:t>interpretation as the </a:t>
            </a:r>
            <a:r>
              <a:rPr lang="en-US" b="1" dirty="0">
                <a:solidFill>
                  <a:schemeClr val="accent2"/>
                </a:solidFill>
              </a:rPr>
              <a:t>firing rate</a:t>
            </a:r>
            <a:r>
              <a:rPr lang="en-US" dirty="0"/>
              <a:t> of a </a:t>
            </a:r>
            <a:r>
              <a:rPr lang="en-US" dirty="0" smtClean="0"/>
              <a:t>neuron</a:t>
            </a:r>
          </a:p>
          <a:p>
            <a:pPr marL="742950" lvl="1" indent="-285750">
              <a:buFont typeface="Arial" charset="0"/>
              <a:buChar char="•"/>
              <a:defRPr/>
            </a:pPr>
            <a:r>
              <a:rPr lang="en-US" dirty="0" smtClean="0"/>
              <a:t>0 = not </a:t>
            </a:r>
            <a:r>
              <a:rPr lang="en-US" dirty="0"/>
              <a:t>firing at all </a:t>
            </a:r>
            <a:endParaRPr lang="en-US" dirty="0" smtClean="0"/>
          </a:p>
          <a:p>
            <a:pPr marL="742950" lvl="1" indent="-285750">
              <a:buFont typeface="Arial" charset="0"/>
              <a:buChar char="•"/>
              <a:defRPr/>
            </a:pPr>
            <a:r>
              <a:rPr lang="en-US" dirty="0" smtClean="0"/>
              <a:t>1 = fully firing</a:t>
            </a:r>
          </a:p>
          <a:p>
            <a:pPr marL="742950" lvl="1" indent="-285750">
              <a:buFont typeface="Arial" charset="0"/>
              <a:buChar char="•"/>
              <a:defRPr/>
            </a:pPr>
            <a:endParaRPr lang="en-US" dirty="0" smtClean="0"/>
          </a:p>
          <a:p>
            <a:pPr marL="285750" lvl="2" indent="-285750">
              <a:buFont typeface=".AppleSystemUIFont" charset="-120"/>
              <a:buChar char="-"/>
              <a:defRPr/>
            </a:pPr>
            <a:r>
              <a:rPr lang="en-US" dirty="0" smtClean="0"/>
              <a:t>Sigmoid neurons </a:t>
            </a:r>
            <a:r>
              <a:rPr lang="en-US" b="1" dirty="0">
                <a:solidFill>
                  <a:schemeClr val="accent2"/>
                </a:solidFill>
              </a:rPr>
              <a:t>saturate</a:t>
            </a:r>
            <a:r>
              <a:rPr lang="en-US" dirty="0"/>
              <a:t> </a:t>
            </a:r>
            <a:r>
              <a:rPr lang="en-US" dirty="0" smtClean="0"/>
              <a:t>and </a:t>
            </a:r>
            <a:r>
              <a:rPr lang="en-US" b="1" dirty="0">
                <a:solidFill>
                  <a:schemeClr val="accent2"/>
                </a:solidFill>
              </a:rPr>
              <a:t>kill </a:t>
            </a:r>
            <a:r>
              <a:rPr lang="en-US" b="1" dirty="0" smtClean="0">
                <a:solidFill>
                  <a:schemeClr val="accent2"/>
                </a:solidFill>
              </a:rPr>
              <a:t>gradients</a:t>
            </a:r>
            <a:r>
              <a:rPr lang="en-US" dirty="0" smtClean="0"/>
              <a:t>, thus NN will </a:t>
            </a:r>
            <a:r>
              <a:rPr lang="en-US" dirty="0"/>
              <a:t>barely </a:t>
            </a:r>
            <a:r>
              <a:rPr lang="en-US" dirty="0" smtClean="0"/>
              <a:t>learn</a:t>
            </a:r>
            <a:endParaRPr lang="en-US" b="1" dirty="0" smtClean="0">
              <a:solidFill>
                <a:schemeClr val="accent2"/>
              </a:solidFill>
            </a:endParaRPr>
          </a:p>
          <a:p>
            <a:pPr marL="742950" lvl="1" indent="-285750">
              <a:buSzPct val="110000"/>
              <a:buFont typeface="Arial" charset="0"/>
              <a:buChar char="•"/>
              <a:defRPr/>
            </a:pPr>
            <a:r>
              <a:rPr lang="en-US" dirty="0" smtClean="0"/>
              <a:t>when the neuron’s activation are 0 or 1 (saturate)</a:t>
            </a:r>
          </a:p>
          <a:p>
            <a:pPr marL="1200150" lvl="2" indent="-285750">
              <a:buSzPct val="110000"/>
              <a:buFont typeface="AppleColorEmoji" charset="0"/>
              <a:buChar char="🙁"/>
              <a:defRPr/>
            </a:pPr>
            <a:r>
              <a:rPr lang="en-US" dirty="0" smtClean="0"/>
              <a:t>gradient </a:t>
            </a:r>
            <a:r>
              <a:rPr lang="en-US" dirty="0"/>
              <a:t>at these regions </a:t>
            </a:r>
            <a:r>
              <a:rPr lang="en-US" dirty="0" smtClean="0"/>
              <a:t>almost zero </a:t>
            </a:r>
          </a:p>
          <a:p>
            <a:pPr marL="1200150" lvl="2" indent="-285750">
              <a:buSzPct val="110000"/>
              <a:buFont typeface="AppleColorEmoji" charset="0"/>
              <a:buChar char="🙁"/>
              <a:defRPr/>
            </a:pPr>
            <a:r>
              <a:rPr lang="en-US" dirty="0" smtClean="0"/>
              <a:t>almost </a:t>
            </a:r>
            <a:r>
              <a:rPr lang="en-US" dirty="0"/>
              <a:t>no signal will flow </a:t>
            </a:r>
            <a:r>
              <a:rPr lang="en-US" dirty="0" smtClean="0"/>
              <a:t>to </a:t>
            </a:r>
            <a:r>
              <a:rPr lang="en-US" dirty="0"/>
              <a:t>its weights </a:t>
            </a:r>
            <a:endParaRPr lang="en-US" dirty="0" smtClean="0"/>
          </a:p>
          <a:p>
            <a:pPr marL="1200150" lvl="2" indent="-285750">
              <a:buSzPct val="110000"/>
              <a:buFont typeface="AppleColorEmoji" charset="0"/>
              <a:buChar char="🙁"/>
              <a:defRPr/>
            </a:pPr>
            <a:r>
              <a:rPr lang="en-US" dirty="0" smtClean="0"/>
              <a:t>if initial </a:t>
            </a:r>
            <a:r>
              <a:rPr lang="en-US" dirty="0"/>
              <a:t>weights are too large then most neurons </a:t>
            </a:r>
            <a:r>
              <a:rPr lang="en-US" dirty="0" smtClean="0"/>
              <a:t>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Tanh</a:t>
            </a:r>
            <a:endParaRPr lang="en-US" dirty="0"/>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smtClean="0"/>
                  <a:t>Like sigmoid, </a:t>
                </a:r>
                <a:r>
                  <a:rPr lang="en-US" dirty="0" err="1" smtClean="0"/>
                  <a:t>tanh</a:t>
                </a:r>
                <a:r>
                  <a:rPr lang="en-US" dirty="0" smtClean="0"/>
                  <a:t> neurons </a:t>
                </a:r>
                <a:r>
                  <a:rPr lang="en-US" b="1" dirty="0" smtClean="0">
                    <a:solidFill>
                      <a:schemeClr val="accent2"/>
                    </a:solidFill>
                  </a:rPr>
                  <a:t>saturate</a:t>
                </a:r>
              </a:p>
              <a:p>
                <a:pPr marL="285750" lvl="2" indent="-285750">
                  <a:buFont typeface=".AppleSystemUIFont" charset="-120"/>
                  <a:buChar char="-"/>
                  <a:defRPr/>
                </a:pPr>
                <a:r>
                  <a:rPr lang="en-US" dirty="0" smtClean="0"/>
                  <a:t>Unlike sigmoid, output is </a:t>
                </a:r>
                <a:r>
                  <a:rPr lang="en-US" b="1" dirty="0" smtClean="0">
                    <a:solidFill>
                      <a:schemeClr val="accent2"/>
                    </a:solidFill>
                  </a:rPr>
                  <a:t>zero-centered</a:t>
                </a:r>
              </a:p>
              <a:p>
                <a:pPr marL="285750" lvl="2" indent="-285750">
                  <a:buFont typeface=".AppleSystemUIFont" charset="-120"/>
                  <a:buChar char="-"/>
                  <a:defRPr/>
                </a:pPr>
                <a:r>
                  <a:rPr lang="en-US" dirty="0" err="1" smtClean="0">
                    <a:solidFill>
                      <a:schemeClr val="tx1"/>
                    </a:solidFill>
                  </a:rPr>
                  <a:t>Tanh</a:t>
                </a:r>
                <a:r>
                  <a:rPr lang="en-US" dirty="0" smtClean="0">
                    <a:solidFill>
                      <a:schemeClr val="tx1"/>
                    </a:solidFill>
                  </a:rPr>
                  <a:t> is a </a:t>
                </a:r>
                <a:r>
                  <a:rPr lang="en-US" b="1" dirty="0" smtClean="0">
                    <a:solidFill>
                      <a:schemeClr val="accent2"/>
                    </a:solidFill>
                  </a:rPr>
                  <a:t>scaled sigmoid</a:t>
                </a:r>
                <a:r>
                  <a:rPr lang="en-US" dirty="0" smtClean="0">
                    <a:solidFill>
                      <a:schemeClr val="tx1"/>
                    </a:solidFill>
                  </a:rPr>
                  <a: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smtClean="0">
                  <a:solidFill>
                    <a:schemeClr val="tx1"/>
                  </a:solidFill>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smtClean="0"/>
              <a:t>Takes a real-valued number and thresholds it </a:t>
            </a:r>
            <a:r>
              <a:rPr lang="en-US" dirty="0"/>
              <a:t>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smtClean="0"/>
              <a:t>Most Deep Networks use </a:t>
            </a:r>
            <a:r>
              <a:rPr lang="en-US" dirty="0" err="1" smtClean="0"/>
              <a:t>ReLU</a:t>
            </a:r>
            <a:r>
              <a:rPr lang="en-US" dirty="0" smtClean="0"/>
              <a:t> nowadays </a:t>
            </a:r>
          </a:p>
          <a:p>
            <a:pPr marL="285750" indent="-285750">
              <a:buFont typeface="AppleColorEmoji" charset="0"/>
              <a:buChar char="🙂"/>
            </a:pPr>
            <a:endParaRPr lang="en-US" dirty="0" smtClean="0"/>
          </a:p>
          <a:p>
            <a:pPr marL="285750" indent="-285750">
              <a:buFont typeface="AppleColorEmoji" charset="0"/>
              <a:buChar char="🙂"/>
            </a:pPr>
            <a:r>
              <a:rPr lang="en-US" dirty="0"/>
              <a:t>T</a:t>
            </a:r>
            <a:r>
              <a:rPr lang="en-US" dirty="0" smtClean="0"/>
              <a:t>rains </a:t>
            </a:r>
            <a:r>
              <a:rPr lang="en-US" dirty="0"/>
              <a:t>much </a:t>
            </a:r>
            <a:r>
              <a:rPr lang="en-US" b="1" dirty="0" smtClean="0">
                <a:solidFill>
                  <a:schemeClr val="accent2"/>
                </a:solidFill>
              </a:rPr>
              <a:t>faster</a:t>
            </a:r>
            <a:endParaRPr lang="en-US" b="1" dirty="0">
              <a:solidFill>
                <a:schemeClr val="accent2"/>
              </a:solidFill>
            </a:endParaRPr>
          </a:p>
          <a:p>
            <a:pPr marL="742950" lvl="1" indent="-285750">
              <a:buFont typeface="Arial" charset="0"/>
              <a:buChar char="•"/>
            </a:pPr>
            <a:r>
              <a:rPr lang="en-US" dirty="0" smtClean="0"/>
              <a:t>accelerates </a:t>
            </a:r>
            <a:r>
              <a:rPr lang="en-US" dirty="0"/>
              <a:t>the convergence of </a:t>
            </a:r>
            <a:r>
              <a:rPr lang="en-US" dirty="0" smtClean="0"/>
              <a:t>SGD</a:t>
            </a:r>
          </a:p>
          <a:p>
            <a:pPr marL="742950" lvl="1" indent="-285750">
              <a:buFont typeface="Arial" charset="0"/>
              <a:buChar char="•"/>
            </a:pPr>
            <a:r>
              <a:rPr lang="en-US" dirty="0"/>
              <a:t>due </a:t>
            </a:r>
            <a:r>
              <a:rPr lang="en-US" dirty="0" smtClean="0"/>
              <a:t>to </a:t>
            </a:r>
            <a:r>
              <a:rPr lang="en-US" dirty="0"/>
              <a:t>linear, non-saturating form</a:t>
            </a:r>
            <a:r>
              <a:rPr lang="en-US" dirty="0" smtClean="0"/>
              <a:t> </a:t>
            </a:r>
          </a:p>
          <a:p>
            <a:pPr marL="285750" indent="-285750">
              <a:buFont typeface="AppleColorEmoji" charset="0"/>
              <a:buChar char="🙂"/>
            </a:pPr>
            <a:r>
              <a:rPr lang="en-US" dirty="0" smtClean="0"/>
              <a:t>Less expensive operations</a:t>
            </a:r>
          </a:p>
          <a:p>
            <a:pPr marL="742950" lvl="1" indent="-285750">
              <a:buFont typeface="Arial" charset="0"/>
              <a:buChar char="•"/>
            </a:pPr>
            <a:r>
              <a:rPr lang="en-US" dirty="0"/>
              <a:t>c</a:t>
            </a:r>
            <a:r>
              <a:rPr lang="en-US" dirty="0" smtClean="0"/>
              <a:t>ompared to sigmoid/</a:t>
            </a:r>
            <a:r>
              <a:rPr lang="en-US" dirty="0" err="1" smtClean="0"/>
              <a:t>tanh</a:t>
            </a:r>
            <a:r>
              <a:rPr lang="en-US" dirty="0" smtClean="0"/>
              <a:t> (exponentials etc.)</a:t>
            </a:r>
          </a:p>
          <a:p>
            <a:pPr marL="742950" lvl="1" indent="-285750">
              <a:buFont typeface="Arial" charset="0"/>
              <a:buChar char="•"/>
            </a:pPr>
            <a:r>
              <a:rPr lang="en-US" dirty="0"/>
              <a:t>implemented by simply thresholding a matrix </a:t>
            </a:r>
            <a:r>
              <a:rPr lang="en-US" dirty="0" smtClean="0"/>
              <a:t>at zero</a:t>
            </a:r>
          </a:p>
          <a:p>
            <a:pPr marL="285750" indent="-285750">
              <a:buFont typeface="AppleColorEmoji" charset="0"/>
              <a:buChar char="🙂"/>
            </a:pPr>
            <a:r>
              <a:rPr lang="en-US" dirty="0"/>
              <a:t>M</a:t>
            </a:r>
            <a:r>
              <a:rPr lang="en-US" dirty="0" smtClean="0"/>
              <a:t>ore </a:t>
            </a:r>
            <a:r>
              <a:rPr lang="en-US" b="1" dirty="0">
                <a:solidFill>
                  <a:schemeClr val="accent2"/>
                </a:solidFill>
              </a:rPr>
              <a:t>expressive </a:t>
            </a:r>
            <a:endParaRPr lang="en-US" b="1" dirty="0" smtClean="0">
              <a:solidFill>
                <a:schemeClr val="accent2"/>
              </a:solidFill>
            </a:endParaRPr>
          </a:p>
          <a:p>
            <a:pPr marL="285750" indent="-285750">
              <a:buFont typeface="AppleColorEmoji" charset="0"/>
              <a:buChar char="🙂"/>
            </a:pPr>
            <a:r>
              <a:rPr lang="en-US" dirty="0"/>
              <a:t>P</a:t>
            </a:r>
            <a:r>
              <a:rPr lang="en-US" dirty="0" smtClean="0"/>
              <a:t>revents </a:t>
            </a:r>
            <a:r>
              <a:rPr lang="en-US" dirty="0"/>
              <a:t>the </a:t>
            </a:r>
            <a:r>
              <a:rPr lang="en-US" b="1" dirty="0">
                <a:solidFill>
                  <a:schemeClr val="accent2"/>
                </a:solidFill>
              </a:rPr>
              <a:t>gradient vanishing </a:t>
            </a:r>
            <a:r>
              <a:rPr lang="en-US" b="1" dirty="0" smtClean="0">
                <a:solidFill>
                  <a:schemeClr val="accent2"/>
                </a:solidFill>
              </a:rPr>
              <a:t>problem</a:t>
            </a:r>
            <a:endParaRPr lang="en-US" b="1" dirty="0">
              <a:solidFill>
                <a:schemeClr val="accent2"/>
              </a:solidFill>
            </a:endParaRP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Overfitting</a:t>
            </a:r>
            <a:endParaRPr lang="en-US" dirty="0"/>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smtClean="0"/>
              <a:t>Learned hypothesis may </a:t>
            </a:r>
            <a:r>
              <a:rPr lang="en-US" b="1" dirty="0" smtClean="0">
                <a:solidFill>
                  <a:schemeClr val="accent2"/>
                </a:solidFill>
              </a:rPr>
              <a:t>fit</a:t>
            </a:r>
            <a:r>
              <a:rPr lang="en-US" dirty="0" smtClean="0"/>
              <a:t> the training data very well</a:t>
            </a:r>
            <a:r>
              <a:rPr lang="en-US" dirty="0"/>
              <a:t>, </a:t>
            </a:r>
            <a:r>
              <a:rPr lang="en-US" dirty="0" smtClean="0"/>
              <a:t>even outliers</a:t>
            </a:r>
            <a:r>
              <a:rPr lang="en-US" dirty="0"/>
              <a:t> (</a:t>
            </a:r>
            <a:r>
              <a:rPr lang="en-US" b="1" dirty="0">
                <a:solidFill>
                  <a:schemeClr val="accent2"/>
                </a:solidFill>
              </a:rPr>
              <a:t>noise</a:t>
            </a:r>
            <a:r>
              <a:rPr lang="en-US" dirty="0"/>
              <a:t>) </a:t>
            </a:r>
            <a:r>
              <a:rPr lang="en-US" dirty="0" smtClean="0"/>
              <a:t>but fail to </a:t>
            </a:r>
            <a:r>
              <a:rPr lang="en-US" b="1" dirty="0" smtClean="0">
                <a:solidFill>
                  <a:schemeClr val="accent2"/>
                </a:solidFill>
              </a:rPr>
              <a:t>generalize</a:t>
            </a:r>
            <a:r>
              <a:rPr lang="en-US" dirty="0" smtClean="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val="186690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smtClean="0">
                <a:solidFill>
                  <a:schemeClr val="accent2"/>
                </a:solidFill>
              </a:rPr>
              <a:t>L2 = weight decay</a:t>
            </a:r>
          </a:p>
          <a:p>
            <a:pPr marL="285750" indent="-285750">
              <a:buFont typeface="Arial"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p>
          <a:p>
            <a:pPr marL="285750" indent="-285750">
              <a:buFont typeface="Arial" charset="0"/>
              <a:buChar char="•"/>
            </a:pPr>
            <a:r>
              <a:rPr lang="en-US" dirty="0"/>
              <a:t>W</a:t>
            </a:r>
            <a:r>
              <a:rPr lang="en-US" dirty="0" smtClean="0"/>
              <a:t>eight decay value </a:t>
            </a:r>
            <a:r>
              <a:rPr lang="en-US" dirty="0"/>
              <a:t>determines how dominant </a:t>
            </a:r>
            <a:r>
              <a:rPr lang="en-US" dirty="0" smtClean="0"/>
              <a:t>regularization is during gradient computation</a:t>
            </a:r>
          </a:p>
          <a:p>
            <a:pPr marL="285750" indent="-285750">
              <a:buFont typeface="Arial" charset="0"/>
              <a:buChar char="•"/>
            </a:pPr>
            <a:r>
              <a:rPr lang="en-US" dirty="0" smtClean="0"/>
              <a:t>Big weight </a:t>
            </a:r>
            <a:r>
              <a:rPr lang="en-US" dirty="0"/>
              <a:t>decay coefficient </a:t>
            </a:r>
            <a:r>
              <a:rPr lang="en-US" dirty="0" smtClean="0">
                <a:sym typeface="Wingdings"/>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Regularization</a:t>
            </a:r>
            <a:endParaRPr lang="en-US" dirty="0"/>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smtClean="0">
                <a:solidFill>
                  <a:schemeClr val="accent2"/>
                </a:solidFill>
              </a:rPr>
              <a:t>Dropout</a:t>
            </a:r>
          </a:p>
          <a:p>
            <a:pPr marL="285750" indent="-285750">
              <a:buFont typeface="Arial" charset="0"/>
              <a:buChar char="•"/>
            </a:pPr>
            <a:r>
              <a:rPr lang="en-US" dirty="0"/>
              <a:t>R</a:t>
            </a:r>
            <a:r>
              <a:rPr lang="en-US" dirty="0" smtClean="0"/>
              <a:t>andomly </a:t>
            </a:r>
            <a:r>
              <a:rPr lang="en-US" dirty="0"/>
              <a:t>drop units (along with their </a:t>
            </a:r>
            <a:r>
              <a:rPr lang="en-US" dirty="0" smtClean="0"/>
              <a:t>connections) during training</a:t>
            </a:r>
            <a:endParaRPr lang="en-US" dirty="0"/>
          </a:p>
          <a:p>
            <a:pPr marL="285750" indent="-285750">
              <a:buFont typeface="Arial" charset="0"/>
              <a:buChar char="•"/>
            </a:pPr>
            <a:r>
              <a:rPr lang="en-US" dirty="0"/>
              <a:t>E</a:t>
            </a:r>
            <a:r>
              <a:rPr lang="en-US" dirty="0" smtClean="0"/>
              <a:t>ach unit </a:t>
            </a:r>
            <a:r>
              <a:rPr lang="en-US" dirty="0"/>
              <a:t>retained </a:t>
            </a:r>
            <a:r>
              <a:rPr lang="en-US" dirty="0" smtClean="0"/>
              <a:t>with </a:t>
            </a:r>
            <a:r>
              <a:rPr lang="en-US" dirty="0"/>
              <a:t>fixed probability </a:t>
            </a:r>
            <a:r>
              <a:rPr lang="en-US" dirty="0" smtClean="0"/>
              <a:t>p, </a:t>
            </a:r>
            <a:r>
              <a:rPr lang="en-US" dirty="0"/>
              <a:t>independent of other units </a:t>
            </a:r>
            <a:endParaRPr lang="en-US" dirty="0" smtClean="0"/>
          </a:p>
          <a:p>
            <a:pPr marL="285750" indent="-285750">
              <a:buClr>
                <a:schemeClr val="tx1"/>
              </a:buClr>
              <a:buFont typeface="Arial" charset="0"/>
              <a:buChar char="•"/>
            </a:pPr>
            <a:r>
              <a:rPr lang="en-US" dirty="0" smtClean="0">
                <a:solidFill>
                  <a:schemeClr val="accent2"/>
                </a:solidFill>
              </a:rPr>
              <a:t>Hyper-parameter</a:t>
            </a:r>
            <a:r>
              <a:rPr lang="en-US" dirty="0" smtClean="0"/>
              <a:t> p to be </a:t>
            </a:r>
            <a:r>
              <a:rPr lang="en-US" dirty="0"/>
              <a:t>chosen </a:t>
            </a:r>
            <a:r>
              <a:rPr lang="en-US" dirty="0" smtClean="0"/>
              <a:t>(tuned)</a:t>
            </a:r>
            <a:endParaRPr lang="en-US" dirty="0"/>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smtClean="0">
                <a:solidFill>
                  <a:schemeClr val="accent2"/>
                </a:solidFill>
              </a:rPr>
              <a:t>Early-stopping</a:t>
            </a:r>
          </a:p>
          <a:p>
            <a:pPr marL="285750" indent="-285750">
              <a:buFont typeface="Arial" charset="0"/>
              <a:buChar char="•"/>
            </a:pPr>
            <a:r>
              <a:rPr lang="en-US" dirty="0" smtClean="0"/>
              <a:t>Use validation error to decide when to stop training</a:t>
            </a:r>
          </a:p>
          <a:p>
            <a:pPr marL="285750" indent="-285750">
              <a:buFont typeface="Arial" charset="0"/>
              <a:buChar char="•"/>
            </a:pPr>
            <a:r>
              <a:rPr lang="en-US" dirty="0"/>
              <a:t>Stop </a:t>
            </a:r>
            <a:r>
              <a:rPr lang="en-US" dirty="0" smtClean="0"/>
              <a:t>when monitored </a:t>
            </a:r>
            <a:r>
              <a:rPr lang="en-US" dirty="0"/>
              <a:t>quantity </a:t>
            </a:r>
            <a:r>
              <a:rPr lang="en-US" dirty="0" smtClean="0"/>
              <a:t>has not improved after n subsequent epochs</a:t>
            </a:r>
          </a:p>
          <a:p>
            <a:pPr marL="285750" indent="-285750">
              <a:buFont typeface="Arial" charset="0"/>
              <a:buChar char="•"/>
            </a:pPr>
            <a:r>
              <a:rPr lang="en-US" dirty="0" smtClean="0"/>
              <a:t>n is called patience </a:t>
            </a:r>
          </a:p>
          <a:p>
            <a:endParaRPr lang="el-GR" dirty="0"/>
          </a:p>
        </p:txBody>
      </p:sp>
      <p:sp>
        <p:nvSpPr>
          <p:cNvPr id="5" name="Ορθογώνιο 4"/>
          <p:cNvSpPr/>
          <p:nvPr/>
        </p:nvSpPr>
        <p:spPr>
          <a:xfrm>
            <a:off x="3893030" y="2970369"/>
            <a:ext cx="5089135" cy="461665"/>
          </a:xfrm>
          <a:prstGeom prst="rect">
            <a:avLst/>
          </a:prstGeom>
        </p:spPr>
        <p:txBody>
          <a:bodyPr wrap="square">
            <a:spAutoFit/>
          </a:bodyPr>
          <a:lstStyle/>
          <a:p>
            <a:r>
              <a:rPr lang="en-US" sz="1200" i="1" dirty="0" smtClean="0">
                <a:solidFill>
                  <a:srgbClr val="222222"/>
                </a:solidFill>
                <a:latin typeface="Arial" charset="0"/>
              </a:rPr>
              <a:t>Srivastava</a:t>
            </a:r>
            <a:r>
              <a:rPr lang="en-US" sz="1200" i="1" dirty="0">
                <a:solidFill>
                  <a:srgbClr val="222222"/>
                </a:solidFill>
                <a:latin typeface="Arial" charset="0"/>
              </a:rPr>
              <a:t>,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a:t>
            </a:r>
            <a:r>
              <a:rPr lang="en-US" sz="1200" i="1" dirty="0">
                <a:solidFill>
                  <a:srgbClr val="222222"/>
                </a:solidFill>
                <a:latin typeface="Arial" charset="0"/>
              </a:rPr>
              <a:t>(2014)</a:t>
            </a:r>
            <a:endParaRPr lang="el-GR" sz="1200" i="1" dirty="0"/>
          </a:p>
        </p:txBody>
      </p:sp>
    </p:spTree>
    <p:extLst>
      <p:ext uri="{BB962C8B-B14F-4D97-AF65-F5344CB8AC3E}">
        <p14:creationId xmlns:p14="http://schemas.microsoft.com/office/powerpoint/2010/main" val="1691692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Tuning hyper-parameters</a:t>
            </a:r>
            <a:endParaRPr lang="en-US" dirty="0"/>
          </a:p>
        </p:txBody>
      </p:sp>
      <p:sp>
        <p:nvSpPr>
          <p:cNvPr id="10" name="Ορθογώνιο 9"/>
          <p:cNvSpPr/>
          <p:nvPr/>
        </p:nvSpPr>
        <p:spPr>
          <a:xfrm>
            <a:off x="266700" y="3499421"/>
            <a:ext cx="8559800" cy="3139321"/>
          </a:xfrm>
          <a:prstGeom prst="rect">
            <a:avLst/>
          </a:prstGeom>
        </p:spPr>
        <p:txBody>
          <a:bodyPr wrap="square">
            <a:spAutoFit/>
          </a:bodyPr>
          <a:lstStyle/>
          <a:p>
            <a:r>
              <a:rPr lang="en-US" dirty="0" smtClean="0"/>
              <a:t>“Grid </a:t>
            </a:r>
            <a:r>
              <a:rPr lang="en-US" dirty="0"/>
              <a:t>and random search of </a:t>
            </a:r>
            <a:r>
              <a:rPr lang="en-US" dirty="0" smtClean="0"/>
              <a:t>9 trials </a:t>
            </a:r>
            <a:r>
              <a:rPr lang="en-US" dirty="0"/>
              <a:t>for optimizing </a:t>
            </a:r>
            <a:r>
              <a:rPr lang="en-US" dirty="0" smtClean="0"/>
              <a:t>function g(x</a:t>
            </a:r>
            <a:r>
              <a:rPr lang="en-US" dirty="0"/>
              <a:t>) ≈ </a:t>
            </a:r>
            <a:r>
              <a:rPr lang="en-US" dirty="0" smtClean="0"/>
              <a:t>g(x</a:t>
            </a:r>
            <a:r>
              <a:rPr lang="en-US" dirty="0"/>
              <a:t>) + </a:t>
            </a:r>
            <a:r>
              <a:rPr lang="en-US" dirty="0" smtClean="0"/>
              <a:t>h(y)</a:t>
            </a:r>
          </a:p>
          <a:p>
            <a:r>
              <a:rPr lang="en-US" dirty="0" smtClean="0"/>
              <a:t>With </a:t>
            </a:r>
            <a:r>
              <a:rPr lang="en-US" dirty="0"/>
              <a:t>grid search, nine trials only test g(x) in three distinct places. </a:t>
            </a:r>
            <a:endParaRPr lang="en-US" dirty="0" smtClean="0"/>
          </a:p>
          <a:p>
            <a:r>
              <a:rPr lang="en-US" dirty="0" smtClean="0"/>
              <a:t>With </a:t>
            </a:r>
            <a:r>
              <a:rPr lang="en-US" dirty="0"/>
              <a:t>random search, all nine trials explore distinct values of g. </a:t>
            </a:r>
            <a:r>
              <a:rPr lang="en-US" dirty="0" smtClean="0"/>
              <a:t>”</a:t>
            </a:r>
          </a:p>
          <a:p>
            <a:endParaRPr lang="en-US" dirty="0"/>
          </a:p>
          <a:p>
            <a:r>
              <a:rPr lang="en-US" dirty="0"/>
              <a:t>Both try </a:t>
            </a:r>
            <a:r>
              <a:rPr lang="en-US" dirty="0" smtClean="0"/>
              <a:t>configurations </a:t>
            </a:r>
            <a:r>
              <a:rPr lang="en-US" dirty="0"/>
              <a:t>randomly and </a:t>
            </a:r>
            <a:r>
              <a:rPr lang="en-US" b="1" dirty="0">
                <a:solidFill>
                  <a:schemeClr val="accent2"/>
                </a:solidFill>
              </a:rPr>
              <a:t>blindly</a:t>
            </a:r>
          </a:p>
          <a:p>
            <a:r>
              <a:rPr lang="en-US" dirty="0"/>
              <a:t>Next trial is independent to all the trials done </a:t>
            </a:r>
            <a:r>
              <a:rPr lang="en-US" dirty="0" smtClean="0"/>
              <a:t>before</a:t>
            </a:r>
          </a:p>
          <a:p>
            <a:endParaRPr lang="en-US" dirty="0"/>
          </a:p>
          <a:p>
            <a:r>
              <a:rPr lang="en-US" b="1" dirty="0">
                <a:hlinkClick r:id="rId3"/>
              </a:rPr>
              <a:t>Bayesian optimization for hyper-parameter tuning:</a:t>
            </a:r>
            <a:endParaRPr lang="en-US" b="1" dirty="0"/>
          </a:p>
          <a:p>
            <a:r>
              <a:rPr lang="en-US" dirty="0"/>
              <a:t>M</a:t>
            </a:r>
            <a:r>
              <a:rPr lang="en-US" dirty="0" smtClean="0"/>
              <a:t>ake smarter </a:t>
            </a:r>
            <a:r>
              <a:rPr lang="en-US" dirty="0"/>
              <a:t>choice for the next </a:t>
            </a:r>
            <a:r>
              <a:rPr lang="en-US" dirty="0" smtClean="0"/>
              <a:t>trial, </a:t>
            </a:r>
            <a:r>
              <a:rPr lang="en-US" dirty="0"/>
              <a:t>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a:t>
            </a:r>
            <a:r>
              <a:rPr lang="en-US" dirty="0" smtClean="0"/>
              <a:t>next</a:t>
            </a:r>
            <a:endParaRPr lang="en-US" dirty="0"/>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g(x) ≈ g(x) + h(y)</a:t>
            </a:r>
          </a:p>
          <a:p>
            <a:pPr algn="ctr"/>
            <a:endParaRPr lang="en-US" dirty="0" smtClean="0"/>
          </a:p>
          <a:p>
            <a:pPr algn="ctr"/>
            <a:r>
              <a:rPr lang="en-US" dirty="0" smtClean="0"/>
              <a:t>g(x</a:t>
            </a:r>
            <a:r>
              <a:rPr lang="en-US" dirty="0"/>
              <a:t>) shown in green</a:t>
            </a:r>
          </a:p>
          <a:p>
            <a:pPr algn="ctr"/>
            <a:r>
              <a:rPr lang="en-US" dirty="0"/>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Feb </a:t>
            </a:r>
            <a:r>
              <a:rPr lang="en-US" sz="1200" i="1" dirty="0">
                <a:solidFill>
                  <a:srgbClr val="222222"/>
                </a:solidFill>
                <a:latin typeface="Arial" charset="0"/>
              </a:rPr>
              <a:t>(</a:t>
            </a:r>
            <a:r>
              <a:rPr lang="en-US" sz="1200" i="1" dirty="0" smtClean="0">
                <a:solidFill>
                  <a:srgbClr val="222222"/>
                </a:solidFill>
                <a:latin typeface="Arial" charset="0"/>
              </a:rPr>
              <a:t>2012)</a:t>
            </a:r>
            <a:endParaRPr lang="el-GR" sz="1200" i="1" dirty="0"/>
          </a:p>
        </p:txBody>
      </p:sp>
      <p:sp>
        <p:nvSpPr>
          <p:cNvPr id="14" name="TextBox 13"/>
          <p:cNvSpPr txBox="1"/>
          <p:nvPr/>
        </p:nvSpPr>
        <p:spPr>
          <a:xfrm>
            <a:off x="6737467" y="5326252"/>
            <a:ext cx="2089033" cy="369332"/>
          </a:xfrm>
          <a:prstGeom prst="rect">
            <a:avLst/>
          </a:prstGeom>
          <a:noFill/>
        </p:spPr>
        <p:txBody>
          <a:bodyPr wrap="none" rtlCol="0">
            <a:spAutoFit/>
          </a:bodyPr>
          <a:lstStyle/>
          <a:p>
            <a:r>
              <a:rPr lang="en-US" dirty="0" smtClean="0">
                <a:hlinkClick r:id="rId6"/>
              </a:rPr>
              <a:t>Library available!</a:t>
            </a:r>
            <a:endParaRPr lang="el-GR" dirty="0"/>
          </a:p>
        </p:txBody>
      </p:sp>
    </p:spTree>
    <p:extLst>
      <p:ext uri="{BB962C8B-B14F-4D97-AF65-F5344CB8AC3E}">
        <p14:creationId xmlns:p14="http://schemas.microsoft.com/office/powerpoint/2010/main" val="1285758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182563"/>
            <a:ext cx="8041440" cy="858837"/>
          </a:xfrm>
        </p:spPr>
        <p:txBody>
          <a:bodyPr/>
          <a:lstStyle/>
          <a:p>
            <a:r>
              <a:rPr lang="en-US" dirty="0" smtClean="0"/>
              <a:t>Outline</a:t>
            </a:r>
            <a:endParaRPr lang="en-US" dirty="0"/>
          </a:p>
        </p:txBody>
      </p:sp>
      <p:sp>
        <p:nvSpPr>
          <p:cNvPr id="5" name="Rectangle 4"/>
          <p:cNvSpPr/>
          <p:nvPr/>
        </p:nvSpPr>
        <p:spPr>
          <a:xfrm>
            <a:off x="457200" y="1216174"/>
            <a:ext cx="8229600" cy="4708981"/>
          </a:xfrm>
          <a:prstGeom prst="rect">
            <a:avLst/>
          </a:prstGeom>
        </p:spPr>
        <p:txBody>
          <a:bodyPr wrap="square">
            <a:spAutoFit/>
          </a:bodyPr>
          <a:lstStyle/>
          <a:p>
            <a:pPr marL="342900" indent="-342900">
              <a:buFont typeface="Wingdings" charset="2"/>
              <a:buChar char="q"/>
            </a:pPr>
            <a:r>
              <a:rPr lang="en-US" sz="2000" dirty="0" smtClean="0"/>
              <a:t>Machine Learning basics</a:t>
            </a:r>
          </a:p>
          <a:p>
            <a:pPr marL="342900" indent="-342900">
              <a:buFont typeface="Wingdings" charset="2"/>
              <a:buChar char="q"/>
            </a:pPr>
            <a:r>
              <a:rPr lang="en-US" sz="2000" dirty="0" smtClean="0"/>
              <a:t>Introduction to Deep Learning</a:t>
            </a:r>
          </a:p>
          <a:p>
            <a:pPr marL="800100" lvl="1" indent="-342900">
              <a:buFont typeface="Wingdings" charset="2"/>
              <a:buChar char="§"/>
            </a:pPr>
            <a:r>
              <a:rPr lang="en-US" sz="2000" dirty="0" smtClean="0"/>
              <a:t>what </a:t>
            </a:r>
            <a:r>
              <a:rPr lang="en-US" sz="2000" dirty="0"/>
              <a:t>is Deep </a:t>
            </a:r>
            <a:r>
              <a:rPr lang="en-US" sz="2000" dirty="0" smtClean="0"/>
              <a:t>Learning</a:t>
            </a:r>
            <a:endParaRPr lang="en-US" sz="2000" dirty="0"/>
          </a:p>
          <a:p>
            <a:pPr marL="800100" lvl="1" indent="-342900">
              <a:buFont typeface="Wingdings" charset="2"/>
              <a:buChar char="§"/>
            </a:pPr>
            <a:r>
              <a:rPr lang="en-US" sz="2000" dirty="0" smtClean="0"/>
              <a:t>why </a:t>
            </a:r>
            <a:r>
              <a:rPr lang="en-US" sz="2000" dirty="0"/>
              <a:t>is it </a:t>
            </a:r>
            <a:r>
              <a:rPr lang="en-US" sz="2000" dirty="0" smtClean="0"/>
              <a:t>useful</a:t>
            </a:r>
          </a:p>
          <a:p>
            <a:pPr marL="342900" indent="-342900">
              <a:buFont typeface="Wingdings" charset="2"/>
              <a:buChar char="q"/>
            </a:pPr>
            <a:r>
              <a:rPr lang="en-US" sz="2000" dirty="0" smtClean="0"/>
              <a:t>Main </a:t>
            </a:r>
            <a:r>
              <a:rPr lang="en-US" sz="2000" dirty="0"/>
              <a:t>components/hyper-parameters: </a:t>
            </a:r>
            <a:endParaRPr lang="en-US" sz="2000" dirty="0" smtClean="0"/>
          </a:p>
          <a:p>
            <a:pPr marL="800100" lvl="1" indent="-342900">
              <a:buFont typeface="Wingdings" charset="2"/>
              <a:buChar char="§"/>
            </a:pPr>
            <a:r>
              <a:rPr lang="en-US" sz="2000" dirty="0" smtClean="0"/>
              <a:t>activation functions</a:t>
            </a:r>
            <a:endParaRPr lang="en-US" sz="2000" dirty="0"/>
          </a:p>
          <a:p>
            <a:pPr marL="800100" lvl="1" indent="-342900">
              <a:buFont typeface="Wingdings" charset="2"/>
              <a:buChar char="§"/>
            </a:pPr>
            <a:r>
              <a:rPr lang="en-US" sz="2000" dirty="0" smtClean="0"/>
              <a:t>optimizers</a:t>
            </a:r>
            <a:r>
              <a:rPr lang="en-US" sz="2000" dirty="0"/>
              <a:t>, </a:t>
            </a:r>
            <a:r>
              <a:rPr lang="en-US" sz="2000" dirty="0" smtClean="0"/>
              <a:t>cost functions and training</a:t>
            </a:r>
          </a:p>
          <a:p>
            <a:pPr marL="800100" lvl="1" indent="-342900">
              <a:buFont typeface="Wingdings" charset="2"/>
              <a:buChar char="§"/>
            </a:pPr>
            <a:r>
              <a:rPr lang="en-US" sz="2000" dirty="0" smtClean="0"/>
              <a:t>regularization </a:t>
            </a:r>
            <a:r>
              <a:rPr lang="en-US" sz="2000" dirty="0"/>
              <a:t>methods </a:t>
            </a:r>
            <a:endParaRPr lang="en-US" sz="2000" dirty="0" smtClean="0"/>
          </a:p>
          <a:p>
            <a:pPr marL="800100" lvl="1" indent="-342900">
              <a:buFont typeface="Wingdings" charset="2"/>
              <a:buChar char="§"/>
            </a:pPr>
            <a:r>
              <a:rPr lang="en-US" sz="2000" dirty="0" smtClean="0"/>
              <a:t>tuning</a:t>
            </a:r>
          </a:p>
          <a:p>
            <a:pPr marL="800100" lvl="1" indent="-342900">
              <a:buFont typeface="Wingdings" charset="2"/>
              <a:buChar char="§"/>
            </a:pPr>
            <a:r>
              <a:rPr lang="en-US" sz="2000" dirty="0" smtClean="0"/>
              <a:t>classification </a:t>
            </a:r>
            <a:r>
              <a:rPr lang="en-US" sz="2000" dirty="0"/>
              <a:t>vs. regression tasks</a:t>
            </a:r>
          </a:p>
          <a:p>
            <a:pPr marL="342900" indent="-342900">
              <a:buFont typeface="Wingdings" charset="2"/>
              <a:buChar char="q"/>
            </a:pPr>
            <a:r>
              <a:rPr lang="en-US" sz="2000" dirty="0" smtClean="0"/>
              <a:t>DNN basic architectures: </a:t>
            </a:r>
          </a:p>
          <a:p>
            <a:pPr marL="800100" lvl="1" indent="-342900">
              <a:buFont typeface="Wingdings" charset="2"/>
              <a:buChar char="§"/>
            </a:pPr>
            <a:r>
              <a:rPr lang="en-US" sz="2000" dirty="0"/>
              <a:t>c</a:t>
            </a:r>
            <a:r>
              <a:rPr lang="en-US" sz="2000" dirty="0" smtClean="0"/>
              <a:t>onvolutional</a:t>
            </a:r>
          </a:p>
          <a:p>
            <a:pPr marL="800100" lvl="1" indent="-342900">
              <a:buFont typeface="Wingdings" charset="2"/>
              <a:buChar char="§"/>
            </a:pPr>
            <a:r>
              <a:rPr lang="en-US" sz="2000" dirty="0"/>
              <a:t>r</a:t>
            </a:r>
            <a:r>
              <a:rPr lang="en-US" sz="2000" dirty="0" smtClean="0"/>
              <a:t>ecurrent</a:t>
            </a:r>
          </a:p>
          <a:p>
            <a:pPr marL="800100" lvl="1" indent="-342900">
              <a:buFont typeface="Wingdings" charset="2"/>
              <a:buChar char="§"/>
            </a:pPr>
            <a:r>
              <a:rPr lang="en-US" sz="2000" dirty="0"/>
              <a:t>a</a:t>
            </a:r>
            <a:r>
              <a:rPr lang="en-US" sz="2000" dirty="0" smtClean="0"/>
              <a:t>ttention mechanism</a:t>
            </a:r>
            <a:endParaRPr lang="en-US" sz="2000" dirty="0"/>
          </a:p>
          <a:p>
            <a:pPr marL="342900" indent="-342900">
              <a:buFont typeface="Wingdings" charset="2"/>
              <a:buChar char="q"/>
            </a:pPr>
            <a:r>
              <a:rPr lang="en-US" sz="2000" dirty="0" smtClean="0"/>
              <a:t>Application example: Relation Extraction</a:t>
            </a:r>
            <a:endParaRPr lang="en-US" sz="2000" dirty="0"/>
          </a:p>
        </p:txBody>
      </p:sp>
      <p:sp>
        <p:nvSpPr>
          <p:cNvPr id="3" name="Ορθογώνιο 2"/>
          <p:cNvSpPr/>
          <p:nvPr/>
        </p:nvSpPr>
        <p:spPr>
          <a:xfrm>
            <a:off x="793750" y="6068784"/>
            <a:ext cx="7556500" cy="369332"/>
          </a:xfrm>
          <a:prstGeom prst="rect">
            <a:avLst/>
          </a:prstGeom>
        </p:spPr>
        <p:txBody>
          <a:bodyPr wrap="square">
            <a:spAutoFit/>
          </a:bodyPr>
          <a:lstStyle/>
          <a:p>
            <a:r>
              <a:rPr lang="en-US" dirty="0" smtClean="0"/>
              <a:t>Most material from </a:t>
            </a:r>
            <a:r>
              <a:rPr lang="en-US" dirty="0">
                <a:hlinkClick r:id="rId2"/>
              </a:rPr>
              <a:t>CS224 NLP with DL course at Stanford</a:t>
            </a:r>
            <a:endParaRPr lang="el-GR" dirty="0"/>
          </a:p>
        </p:txBody>
      </p:sp>
      <p:grpSp>
        <p:nvGrpSpPr>
          <p:cNvPr id="9" name="Ομάδα 8"/>
          <p:cNvGrpSpPr/>
          <p:nvPr/>
        </p:nvGrpSpPr>
        <p:grpSpPr>
          <a:xfrm>
            <a:off x="5704251" y="2833685"/>
            <a:ext cx="3265638" cy="2646878"/>
            <a:chOff x="5554126" y="3570664"/>
            <a:chExt cx="3265638" cy="2646878"/>
          </a:xfrm>
        </p:grpSpPr>
        <p:sp>
          <p:nvSpPr>
            <p:cNvPr id="10" name="TextBox 9"/>
            <p:cNvSpPr txBox="1"/>
            <p:nvPr/>
          </p:nvSpPr>
          <p:spPr>
            <a:xfrm>
              <a:off x="5554126" y="4300568"/>
              <a:ext cx="3265638" cy="1477328"/>
            </a:xfrm>
            <a:prstGeom prst="rect">
              <a:avLst/>
            </a:prstGeom>
            <a:noFill/>
          </p:spPr>
          <p:txBody>
            <a:bodyPr wrap="none" rtlCol="0">
              <a:spAutoFit/>
            </a:bodyPr>
            <a:lstStyle/>
            <a:p>
              <a:pPr algn="ctr"/>
              <a:r>
                <a:rPr lang="en-US" dirty="0"/>
                <a:t>Backpropagation</a:t>
              </a:r>
              <a:endParaRPr lang="el-GR" dirty="0"/>
            </a:p>
            <a:p>
              <a:pPr algn="ctr"/>
              <a:r>
                <a:rPr lang="en-US" dirty="0" smtClean="0"/>
                <a:t>GANs &amp; Adversarial training</a:t>
              </a:r>
            </a:p>
            <a:p>
              <a:pPr algn="ctr"/>
              <a:r>
                <a:rPr lang="en-US" dirty="0" smtClean="0"/>
                <a:t>Bayesian Deep Learning</a:t>
              </a:r>
            </a:p>
            <a:p>
              <a:pPr algn="ctr"/>
              <a:r>
                <a:rPr lang="en-US" dirty="0" smtClean="0"/>
                <a:t>Generative models</a:t>
              </a:r>
            </a:p>
            <a:p>
              <a:pPr algn="ctr"/>
              <a:r>
                <a:rPr lang="en-US" dirty="0" smtClean="0"/>
                <a:t>Unsupervised / </a:t>
              </a:r>
              <a:r>
                <a:rPr lang="en-US" dirty="0" err="1" smtClean="0"/>
                <a:t>Pretraining</a:t>
              </a:r>
              <a:endParaRPr lang="en-US" dirty="0" smtClean="0"/>
            </a:p>
          </p:txBody>
        </p:sp>
        <p:sp>
          <p:nvSpPr>
            <p:cNvPr id="11" name="TextBox 10"/>
            <p:cNvSpPr txBox="1"/>
            <p:nvPr/>
          </p:nvSpPr>
          <p:spPr>
            <a:xfrm>
              <a:off x="6603760" y="3570664"/>
              <a:ext cx="2149522" cy="2646878"/>
            </a:xfrm>
            <a:prstGeom prst="rect">
              <a:avLst/>
            </a:prstGeom>
            <a:noFill/>
          </p:spPr>
          <p:txBody>
            <a:bodyPr wrap="square" rtlCol="0">
              <a:spAutoFit/>
            </a:bodyPr>
            <a:lstStyle/>
            <a:p>
              <a:r>
                <a:rPr lang="en-US" sz="16600" dirty="0" smtClean="0">
                  <a:solidFill>
                    <a:srgbClr val="FF0000"/>
                  </a:solidFill>
                </a:rPr>
                <a:t>x</a:t>
              </a:r>
              <a:endParaRPr lang="el-GR" sz="11500" dirty="0">
                <a:solidFill>
                  <a:srgbClr val="FF0000"/>
                </a:solidFill>
              </a:endParaRPr>
            </a:p>
          </p:txBody>
        </p:sp>
      </p:grpSp>
    </p:spTree>
    <p:extLst>
      <p:ext uri="{BB962C8B-B14F-4D97-AF65-F5344CB8AC3E}">
        <p14:creationId xmlns:p14="http://schemas.microsoft.com/office/powerpoint/2010/main" val="3242457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Loss functions and output</a:t>
            </a:r>
            <a:endParaRPr lang="en-US" dirty="0"/>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smtClean="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smtClean="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endParaRPr lang="en-US" b="1" dirty="0" smtClean="0">
              <a:solidFill>
                <a:srgbClr val="222222"/>
              </a:solidFill>
            </a:endParaRPr>
          </a:p>
          <a:p>
            <a:r>
              <a:rPr lang="en-US" b="1" dirty="0" smtClean="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endParaRPr lang="en-US" dirty="0" smtClean="0">
              <a:solidFill>
                <a:srgbClr val="222222"/>
              </a:solidFill>
            </a:endParaRPr>
          </a:p>
          <a:p>
            <a:pPr algn="ctr"/>
            <a:r>
              <a:rPr lang="en-US" dirty="0" smtClean="0">
                <a:solidFill>
                  <a:srgbClr val="222222"/>
                </a:solidFill>
              </a:rPr>
              <a:t>(</a:t>
            </a: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smtClean="0">
                <a:solidFill>
                  <a:srgbClr val="222222"/>
                </a:solidFill>
              </a:rPr>
              <a:t>Output </a:t>
            </a:r>
          </a:p>
          <a:p>
            <a:r>
              <a:rPr lang="en-US" b="1" dirty="0" smtClean="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smtClean="0"/>
              <a:t>Soft-max</a:t>
            </a:r>
          </a:p>
          <a:p>
            <a:pPr algn="ctr"/>
            <a:r>
              <a:rPr lang="en-US" sz="1600" dirty="0" smtClean="0"/>
              <a:t> [map </a:t>
            </a:r>
            <a:r>
              <a:rPr lang="en-US" sz="1600" dirty="0" smtClean="0">
                <a:solidFill>
                  <a:srgbClr val="222222"/>
                </a:solidFill>
              </a:rPr>
              <a:t>R</a:t>
            </a:r>
            <a:r>
              <a:rPr lang="en-US" sz="1600" baseline="30000" dirty="0" smtClean="0">
                <a:solidFill>
                  <a:srgbClr val="222222"/>
                </a:solidFill>
              </a:rPr>
              <a:t>n </a:t>
            </a:r>
            <a:r>
              <a:rPr lang="en-US" sz="1600" dirty="0" smtClean="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smtClean="0">
                <a:solidFill>
                  <a:srgbClr val="222222"/>
                </a:solidFill>
              </a:rPr>
              <a:t>Linear </a:t>
            </a:r>
            <a:r>
              <a:rPr lang="en-US" smtClean="0">
                <a:solidFill>
                  <a:srgbClr val="222222"/>
                </a:solidFill>
              </a:rPr>
              <a:t>(Identity) </a:t>
            </a:r>
          </a:p>
          <a:p>
            <a:pPr algn="ctr"/>
            <a:r>
              <a:rPr lang="en-US" dirty="0" smtClean="0">
                <a:solidFill>
                  <a:srgbClr val="222222"/>
                </a:solidFill>
              </a:rPr>
              <a:t>or Sigmoid</a:t>
            </a:r>
            <a:endParaRPr lang="en-US" dirty="0">
              <a:solidFill>
                <a:srgbClr val="222222"/>
              </a:solidFill>
            </a:endParaRP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smtClean="0">
                <a:solidFill>
                  <a:srgbClr val="222222"/>
                </a:solidFill>
              </a:rPr>
              <a:t>Cost (loss)</a:t>
            </a:r>
          </a:p>
          <a:p>
            <a:r>
              <a:rPr lang="en-US" b="1" dirty="0" smtClean="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smtClean="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smtClean="0">
                <a:solidFill>
                  <a:srgbClr val="222222"/>
                </a:solidFill>
              </a:rPr>
              <a:t>Mean Squared Error</a:t>
            </a:r>
            <a:endParaRPr lang="en-US" dirty="0">
              <a:solidFill>
                <a:srgbClr val="222222"/>
              </a:solidFill>
            </a:endParaRP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p:sp>
        <p:nvSpPr>
          <p:cNvPr id="36" name="TextBox 35"/>
          <p:cNvSpPr txBox="1"/>
          <p:nvPr/>
        </p:nvSpPr>
        <p:spPr>
          <a:xfrm>
            <a:off x="213414" y="6255541"/>
            <a:ext cx="2308645" cy="369332"/>
          </a:xfrm>
          <a:prstGeom prst="rect">
            <a:avLst/>
          </a:prstGeom>
          <a:noFill/>
        </p:spPr>
        <p:txBody>
          <a:bodyPr wrap="none" rtlCol="0">
            <a:spAutoFit/>
          </a:bodyPr>
          <a:lstStyle/>
          <a:p>
            <a:r>
              <a:rPr lang="en-US" dirty="0">
                <a:hlinkClick r:id="rId5"/>
              </a:rPr>
              <a:t>L</a:t>
            </a:r>
            <a:r>
              <a:rPr lang="en-US" dirty="0" smtClean="0">
                <a:hlinkClick r:id="rId5"/>
              </a:rPr>
              <a:t>ist of loss functions</a:t>
            </a:r>
            <a:endParaRPr lang="el-GR" dirty="0"/>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smtClean="0">
                <a:solidFill>
                  <a:srgbClr val="222222"/>
                </a:solidFill>
              </a:rPr>
              <a:t>Mean Absolute </a:t>
            </a:r>
            <a:r>
              <a:rPr lang="en-US" dirty="0">
                <a:solidFill>
                  <a:srgbClr val="222222"/>
                </a:solidFill>
              </a:rPr>
              <a:t>Error</a:t>
            </a:r>
          </a:p>
        </p:txBody>
      </p:sp>
    </p:spTree>
    <p:extLst>
      <p:ext uri="{BB962C8B-B14F-4D97-AF65-F5344CB8AC3E}">
        <p14:creationId xmlns:p14="http://schemas.microsoft.com/office/powerpoint/2010/main" val="19245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smtClean="0"/>
              <a:t>http</a:t>
            </a:r>
            <a:r>
              <a:rPr lang="en-US" sz="900" i="1" dirty="0"/>
              <a:t>://</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smtClean="0"/>
              <a:t>Main CNN idea for text:</a:t>
            </a:r>
          </a:p>
          <a:p>
            <a:r>
              <a:rPr lang="en-US" b="1" dirty="0" smtClean="0">
                <a:solidFill>
                  <a:schemeClr val="accent2"/>
                </a:solidFill>
              </a:rPr>
              <a:t>Compute vectors for n-grams</a:t>
            </a:r>
            <a:r>
              <a:rPr lang="en-US" dirty="0" smtClean="0"/>
              <a:t> and group them afterwards</a:t>
            </a:r>
          </a:p>
          <a:p>
            <a:endParaRPr lang="en-US" dirty="0" smtClean="0"/>
          </a:p>
          <a:p>
            <a:r>
              <a:rPr lang="en-US" dirty="0" smtClean="0"/>
              <a:t>Example: “this takes too long” compute vectors for: </a:t>
            </a:r>
          </a:p>
          <a:p>
            <a:r>
              <a:rPr lang="en-US" dirty="0" smtClean="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smtClean="0"/>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smtClean="0"/>
              <a:t>Convolutional </a:t>
            </a:r>
          </a:p>
          <a:p>
            <a:pPr algn="ctr"/>
            <a:r>
              <a:rPr lang="en-US" dirty="0" smtClean="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smtClean="0"/>
              <a:t>Main CNN idea for text:</a:t>
            </a:r>
          </a:p>
          <a:p>
            <a:r>
              <a:rPr lang="en-US" dirty="0" smtClean="0"/>
              <a:t>Compute vectors for n-grams and </a:t>
            </a:r>
            <a:r>
              <a:rPr lang="en-US" b="1" dirty="0" smtClean="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smtClean="0"/>
              <a:t>max pool</a:t>
            </a:r>
          </a:p>
          <a:p>
            <a:r>
              <a:rPr lang="en-US" sz="1400" dirty="0" smtClean="0"/>
              <a:t>2x2 filters </a:t>
            </a:r>
          </a:p>
          <a:p>
            <a:r>
              <a:rPr lang="en-US" sz="1400" dirty="0" smtClean="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for text classification</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val="8960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with multiple filters</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a:t>
            </a:r>
            <a:r>
              <a:rPr lang="en-US" sz="1200" i="1" dirty="0" smtClean="0">
                <a:latin typeface="Arial" charset="0"/>
                <a:ea typeface="Arial" charset="0"/>
                <a:cs typeface="Arial" charset="0"/>
              </a:rPr>
              <a:t>Y. “Convolutional </a:t>
            </a:r>
            <a:r>
              <a:rPr lang="en-US" sz="1200" i="1" dirty="0">
                <a:latin typeface="Arial" charset="0"/>
                <a:ea typeface="Arial" charset="0"/>
                <a:cs typeface="Arial" charset="0"/>
              </a:rPr>
              <a:t>Neural Networks for Sentence </a:t>
            </a:r>
            <a:r>
              <a:rPr lang="en-US" sz="1200" i="1" dirty="0" smtClean="0">
                <a:latin typeface="Arial" charset="0"/>
                <a:ea typeface="Arial" charset="0"/>
                <a:cs typeface="Arial" charset="0"/>
              </a:rPr>
              <a:t>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a:t>
            </a:r>
            <a:r>
              <a:rPr lang="en-US" dirty="0" smtClean="0"/>
              <a:t>time </a:t>
            </a:r>
            <a:endParaRPr lang="en-US" dirty="0"/>
          </a:p>
        </p:txBody>
      </p:sp>
    </p:spTree>
    <p:extLst>
      <p:ext uri="{BB962C8B-B14F-4D97-AF65-F5344CB8AC3E}">
        <p14:creationId xmlns:p14="http://schemas.microsoft.com/office/powerpoint/2010/main" val="390593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Recurrent Neural Networks (RNNs)</a:t>
            </a:r>
            <a:endParaRPr lang="en-US" dirty="0"/>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panose="02040503050406030204" pitchFamily="18" charset="0"/>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panose="02040503050406030204" pitchFamily="18" charset="0"/>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766992"/>
            <a:ext cx="3586238" cy="369332"/>
          </a:xfrm>
          <a:prstGeom prst="rect">
            <a:avLst/>
          </a:prstGeom>
          <a:noFill/>
        </p:spPr>
        <p:txBody>
          <a:bodyPr wrap="none" rtlCol="0">
            <a:spAutoFit/>
          </a:bodyPr>
          <a:lstStyle/>
          <a:p>
            <a:pPr marL="285750" indent="-285750">
              <a:buSzPct val="120000"/>
              <a:buFont typeface="AppleColorEmoji" charset="0"/>
              <a:buChar char="😞"/>
            </a:pPr>
            <a:r>
              <a:rPr lang="en-US" dirty="0" smtClean="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0869" y="4818496"/>
            <a:ext cx="5169669" cy="1618196"/>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smtClean="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1" name="Ορθογώνιο 20"/>
          <p:cNvSpPr/>
          <p:nvPr/>
        </p:nvSpPr>
        <p:spPr>
          <a:xfrm>
            <a:off x="1749491" y="6355608"/>
            <a:ext cx="7708900" cy="276999"/>
          </a:xfrm>
          <a:prstGeom prst="rect">
            <a:avLst/>
          </a:prstGeom>
        </p:spPr>
        <p:txBody>
          <a:bodyPr wrap="square">
            <a:spAutoFit/>
          </a:bodyPr>
          <a:lstStyle/>
          <a:p>
            <a:r>
              <a:rPr lang="en-US" sz="1200" i="1" dirty="0">
                <a:latin typeface="Arial" charset="0"/>
                <a:ea typeface="Arial" charset="0"/>
                <a:cs typeface="Arial" charset="0"/>
              </a:rPr>
              <a:t>https://</a:t>
            </a:r>
            <a:r>
              <a:rPr lang="en-US" sz="1200" i="1" dirty="0" err="1">
                <a:latin typeface="Arial" charset="0"/>
                <a:ea typeface="Arial" charset="0"/>
                <a:cs typeface="Arial" charset="0"/>
              </a:rPr>
              <a:t>discuss.pytorch.org</a:t>
            </a:r>
            <a:r>
              <a:rPr lang="en-US" sz="1200" i="1" dirty="0">
                <a:latin typeface="Arial" charset="0"/>
                <a:ea typeface="Arial" charset="0"/>
                <a:cs typeface="Arial" charset="0"/>
              </a:rPr>
              <a:t>/uploads/default/original/1X/6415da0424dd66f2f5b134709b92baa59e604c55.jpg</a:t>
            </a:r>
            <a:endParaRPr lang="el-GR" sz="1200" i="1" dirty="0">
              <a:latin typeface="Arial" charset="0"/>
              <a:ea typeface="Arial" charset="0"/>
              <a:cs typeface="Arial" charset="0"/>
            </a:endParaRPr>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Bidirectional RNNs</a:t>
            </a:r>
            <a:endParaRPr lang="en-US" dirty="0"/>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t>
            </a:r>
            <a:r>
              <a:rPr lang="en-US" dirty="0" smtClean="0"/>
              <a:t>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06573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Sequence 2 Sequence or Encoder Decoder model</a:t>
            </a:r>
            <a:endParaRPr lang="en-US" dirty="0"/>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0" y="1701800"/>
            <a:ext cx="5177453" cy="4781856"/>
          </a:xfrm>
          <a:prstGeom prst="rect">
            <a:avLst/>
          </a:prstGeom>
        </p:spPr>
      </p:pic>
      <p:sp>
        <p:nvSpPr>
          <p:cNvPr id="9" name="TextBox 8"/>
          <p:cNvSpPr txBox="1"/>
          <p:nvPr/>
        </p:nvSpPr>
        <p:spPr>
          <a:xfrm>
            <a:off x="5478241" y="4800600"/>
            <a:ext cx="3437159" cy="369332"/>
          </a:xfrm>
          <a:prstGeom prst="rect">
            <a:avLst/>
          </a:prstGeom>
          <a:noFill/>
        </p:spPr>
        <p:txBody>
          <a:bodyPr wrap="none" rtlCol="0">
            <a:spAutoFit/>
          </a:bodyPr>
          <a:lstStyle/>
          <a:p>
            <a:r>
              <a:rPr lang="en-US" dirty="0" smtClean="0">
                <a:hlinkClick r:id="rId4"/>
              </a:rPr>
              <a:t>Try many other models for MT</a:t>
            </a:r>
            <a:endParaRPr lang="el-GR" dirty="0"/>
          </a:p>
        </p:txBody>
      </p:sp>
      <p:sp>
        <p:nvSpPr>
          <p:cNvPr id="10" name="Ορθογώνιο 9"/>
          <p:cNvSpPr/>
          <p:nvPr/>
        </p:nvSpPr>
        <p:spPr>
          <a:xfrm>
            <a:off x="5130800" y="6021991"/>
            <a:ext cx="3784600" cy="646331"/>
          </a:xfrm>
          <a:prstGeom prst="rect">
            <a:avLst/>
          </a:prstGeom>
        </p:spPr>
        <p:txBody>
          <a:bodyPr wrap="square">
            <a:spAutoFit/>
          </a:bodyPr>
          <a:lstStyle/>
          <a:p>
            <a:r>
              <a:rPr lang="en-US" sz="1200" i="1" dirty="0">
                <a:solidFill>
                  <a:srgbClr val="222222"/>
                </a:solidFill>
                <a:latin typeface="Arial" charset="0"/>
              </a:rPr>
              <a:t>Cho, </a:t>
            </a:r>
            <a:r>
              <a:rPr lang="en-US" sz="1200" i="1" dirty="0" err="1">
                <a:solidFill>
                  <a:srgbClr val="222222"/>
                </a:solidFill>
                <a:latin typeface="Arial" charset="0"/>
              </a:rPr>
              <a:t>Kyunghyun</a:t>
            </a:r>
            <a:r>
              <a:rPr lang="en-US" sz="1200" i="1" dirty="0">
                <a:solidFill>
                  <a:srgbClr val="222222"/>
                </a:solidFill>
                <a:latin typeface="Arial" charset="0"/>
              </a:rPr>
              <a:t>, et al. "Learning phrase representations using RNN encoder-decoder for statistical machine translation." </a:t>
            </a:r>
            <a:r>
              <a:rPr lang="en-US" sz="1200" i="1" dirty="0" smtClean="0">
                <a:solidFill>
                  <a:srgbClr val="222222"/>
                </a:solidFill>
                <a:latin typeface="Arial" charset="0"/>
              </a:rPr>
              <a:t>EMNLP 2014</a:t>
            </a:r>
            <a:endParaRPr lang="el-GR" sz="1200" i="1" dirty="0"/>
          </a:p>
        </p:txBody>
      </p:sp>
    </p:spTree>
    <p:extLst>
      <p:ext uri="{BB962C8B-B14F-4D97-AF65-F5344CB8AC3E}">
        <p14:creationId xmlns:p14="http://schemas.microsoft.com/office/powerpoint/2010/main" val="4265234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890802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a:t>
            </a:r>
            <a:r>
              <a:rPr lang="en-US" dirty="0" smtClean="0"/>
              <a:t>reset </a:t>
            </a:r>
            <a:r>
              <a:rPr lang="en-US" dirty="0"/>
              <a:t>close to </a:t>
            </a:r>
            <a:r>
              <a:rPr lang="en-US" dirty="0" smtClean="0"/>
              <a:t>0, ignore </a:t>
            </a:r>
            <a:r>
              <a:rPr lang="en-US" dirty="0"/>
              <a:t>previous hidden state </a:t>
            </a:r>
            <a:r>
              <a:rPr lang="en-US" sz="1600" dirty="0" smtClean="0"/>
              <a:t>(allows </a:t>
            </a:r>
            <a:r>
              <a:rPr lang="en-US" sz="1600" dirty="0"/>
              <a:t>model to drop information that is irrelevant in the </a:t>
            </a:r>
            <a:r>
              <a:rPr lang="en-US" sz="1600" dirty="0" smtClean="0"/>
              <a:t>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smtClean="0"/>
              <a:t>Units </a:t>
            </a:r>
            <a:r>
              <a:rPr lang="en-US" dirty="0"/>
              <a:t>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smtClean="0">
                <a:solidFill>
                  <a:schemeClr val="accent2"/>
                </a:solidFill>
              </a:rPr>
              <a:t>long-term</a:t>
            </a:r>
            <a:r>
              <a:rPr lang="en-US" dirty="0" smtClean="0"/>
              <a:t> </a:t>
            </a:r>
            <a:r>
              <a:rPr lang="en-US" dirty="0"/>
              <a:t>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val="30865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a:t>
            </a:r>
            <a:r>
              <a:rPr lang="en-US" b="1" dirty="0" smtClean="0">
                <a:solidFill>
                  <a:schemeClr val="accent2"/>
                </a:solidFill>
              </a:rPr>
              <a:t>programmed</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smtClean="0"/>
              <a:t>Methods that </a:t>
            </a:r>
            <a:r>
              <a:rPr lang="en-US" dirty="0"/>
              <a:t>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Machine Learning algorithm</a:t>
              </a:r>
              <a:endParaRPr lang="en-US" dirty="0"/>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Learned model</a:t>
              </a:r>
              <a:endParaRPr lang="en-US" dirty="0"/>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Prediction</a:t>
              </a:r>
              <a:endParaRPr lang="en-US" dirty="0"/>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smtClean="0">
                  <a:solidFill>
                    <a:schemeClr val="accent2"/>
                  </a:solidFill>
                </a:rPr>
                <a:t>Training</a:t>
              </a:r>
              <a:endParaRPr lang="en-US" sz="1600" b="1" dirty="0">
                <a:solidFill>
                  <a:schemeClr val="accent2"/>
                </a:solidFill>
              </a:endParaRP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smtClean="0">
                  <a:solidFill>
                    <a:schemeClr val="accent2"/>
                  </a:solidFill>
                </a:rPr>
                <a:t>Prediction</a:t>
              </a:r>
              <a:endParaRPr lang="en-US" sz="1600" b="1" dirty="0">
                <a:solidFill>
                  <a:schemeClr val="accent2"/>
                </a:solidFill>
              </a:endParaRP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Gated Recurrent Units (GRUs)</a:t>
            </a:r>
            <a:endParaRPr lang="en-US" dirty="0"/>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smtClean="0"/>
              <a:t>:</a:t>
            </a:r>
          </a:p>
          <a:p>
            <a:pPr defTabSz="914400" eaLnBrk="0" fontAlgn="base" hangingPunct="0">
              <a:spcBef>
                <a:spcPct val="0"/>
              </a:spcBef>
              <a:spcAft>
                <a:spcPct val="0"/>
              </a:spcAft>
            </a:pPr>
            <a:r>
              <a:rPr lang="en-US" altLang="el-GR" dirty="0" smtClean="0"/>
              <a:t>keep around memory to capture </a:t>
            </a:r>
            <a:r>
              <a:rPr lang="en-US" altLang="el-GR" b="1" dirty="0" smtClean="0">
                <a:solidFill>
                  <a:schemeClr val="accent2"/>
                </a:solidFill>
              </a:rPr>
              <a:t>long dependencies</a:t>
            </a:r>
          </a:p>
          <a:p>
            <a:pPr defTabSz="914400" eaLnBrk="0" fontAlgn="base" hangingPunct="0">
              <a:spcBef>
                <a:spcPct val="0"/>
              </a:spcBef>
              <a:spcAft>
                <a:spcPct val="0"/>
              </a:spcAft>
            </a:pPr>
            <a:r>
              <a:rPr lang="en-US" altLang="el-GR" dirty="0" smtClean="0"/>
              <a:t>Allow error messages to flow at </a:t>
            </a:r>
            <a:r>
              <a:rPr lang="en-US" altLang="el-GR" b="1" dirty="0" smtClean="0">
                <a:solidFill>
                  <a:schemeClr val="accent2"/>
                </a:solidFill>
              </a:rPr>
              <a:t>different strengths </a:t>
            </a:r>
            <a:r>
              <a:rPr lang="en-US" altLang="el-GR" dirty="0" smtClean="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smtClean="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smtClean="0"/>
              </a:p>
              <a:p>
                <a:r>
                  <a:rPr lang="en-US" dirty="0" smtClean="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smtClean="0"/>
              </a:p>
              <a:p>
                <a:endParaRPr lang="el-GR" dirty="0"/>
              </a:p>
              <a:p>
                <a:r>
                  <a:rPr lang="en-US" dirty="0" smtClean="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smtClean="0"/>
              </a:p>
              <a:p>
                <a:endParaRPr lang="en-US" dirty="0" smtClean="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smtClean="0"/>
              </a:p>
              <a:p>
                <a:endParaRPr lang="en-US" dirty="0"/>
              </a:p>
              <a:p>
                <a:r>
                  <a:rPr lang="en-US" dirty="0" smtClean="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smtClean="0">
                <a:hlinkClick r:id="rId5"/>
              </a:rPr>
              <a:t>LSTMs</a:t>
            </a:r>
            <a:r>
              <a:rPr lang="en-US" dirty="0" smtClean="0"/>
              <a:t> are a more complex form, but basically same intuition</a:t>
            </a:r>
          </a:p>
          <a:p>
            <a:r>
              <a:rPr lang="en-US" dirty="0" smtClean="0"/>
              <a:t>GRUs are often more preferred than LSTMs</a:t>
            </a:r>
            <a:endParaRPr lang="en-US" dirty="0"/>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t>
            </a:r>
            <a:r>
              <a:rPr lang="en-US" smtClean="0"/>
              <a:t>&amp;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smtClean="0"/>
              <a:t>http://</a:t>
            </a:r>
            <a:r>
              <a:rPr lang="en-US" sz="900" i="1" dirty="0" err="1" smtClean="0"/>
              <a:t>www.wildml.com</a:t>
            </a:r>
            <a:r>
              <a:rPr lang="en-US" sz="900" i="1" dirty="0" smtClean="0"/>
              <a:t>/2015/10/recurrent-neural-network-tutorial-part-4-implementing-a-grulstm-rnn-with-python-and-theano/</a:t>
            </a:r>
            <a:endParaRPr lang="el-GR" sz="900" i="1" dirty="0"/>
          </a:p>
        </p:txBody>
      </p:sp>
    </p:spTree>
    <p:extLst>
      <p:ext uri="{BB962C8B-B14F-4D97-AF65-F5344CB8AC3E}">
        <p14:creationId xmlns:p14="http://schemas.microsoft.com/office/powerpoint/2010/main" val="1173932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Mechanism</a:t>
            </a:r>
            <a:endParaRPr lang="en-US" dirty="0"/>
          </a:p>
        </p:txBody>
      </p:sp>
      <p:pic>
        <p:nvPicPr>
          <p:cNvPr id="28" name="Εικόνα 27"/>
          <p:cNvPicPr>
            <a:picLocks noChangeAspect="1"/>
          </p:cNvPicPr>
          <p:nvPr/>
        </p:nvPicPr>
        <p:blipFill>
          <a:blip r:embed="rId2"/>
          <a:stretch>
            <a:fillRect/>
          </a:stretch>
        </p:blipFill>
        <p:spPr>
          <a:xfrm>
            <a:off x="2623138" y="1047398"/>
            <a:ext cx="4476750" cy="4188772"/>
          </a:xfrm>
          <a:prstGeom prst="rect">
            <a:avLst/>
          </a:prstGeom>
        </p:spPr>
      </p:pic>
      <p:sp>
        <p:nvSpPr>
          <p:cNvPr id="21" name="Ορθογώνιο 20"/>
          <p:cNvSpPr/>
          <p:nvPr/>
        </p:nvSpPr>
        <p:spPr>
          <a:xfrm>
            <a:off x="1003467" y="5236170"/>
            <a:ext cx="7137065" cy="276999"/>
          </a:xfrm>
          <a:prstGeom prst="rect">
            <a:avLst/>
          </a:prstGeom>
        </p:spPr>
        <p:txBody>
          <a:bodyPr wrap="square">
            <a:spAutoFit/>
          </a:bodyPr>
          <a:lstStyle/>
          <a:p>
            <a:r>
              <a:rPr lang="en-US" sz="1200" i="1" dirty="0" err="1" smtClean="0">
                <a:solidFill>
                  <a:srgbClr val="222222"/>
                </a:solidFill>
                <a:latin typeface="Arial" charset="0"/>
              </a:rPr>
              <a:t>Bahdanau</a:t>
            </a:r>
            <a:r>
              <a:rPr lang="en-US" sz="1200" i="1" dirty="0" smtClean="0">
                <a:solidFill>
                  <a:srgbClr val="222222"/>
                </a:solidFill>
                <a:latin typeface="Arial" charset="0"/>
              </a:rPr>
              <a:t> D. et al. "Neural machine translation by jointly learning to align and translate." ICLR (2015)</a:t>
            </a:r>
            <a:endParaRPr lang="el-GR" sz="1200" i="1" dirty="0"/>
          </a:p>
        </p:txBody>
      </p:sp>
      <p:sp>
        <p:nvSpPr>
          <p:cNvPr id="23" name="TextBox 22"/>
          <p:cNvSpPr txBox="1"/>
          <p:nvPr/>
        </p:nvSpPr>
        <p:spPr>
          <a:xfrm>
            <a:off x="444500" y="5907206"/>
            <a:ext cx="3639138" cy="369332"/>
          </a:xfrm>
          <a:prstGeom prst="rect">
            <a:avLst/>
          </a:prstGeom>
          <a:noFill/>
        </p:spPr>
        <p:txBody>
          <a:bodyPr wrap="none" rtlCol="0">
            <a:spAutoFit/>
          </a:bodyPr>
          <a:lstStyle/>
          <a:p>
            <a:r>
              <a:rPr lang="en-US" dirty="0" smtClean="0"/>
              <a:t>Main idea: retrieve as needed</a:t>
            </a:r>
            <a:endParaRPr lang="el-GR" dirty="0"/>
          </a:p>
        </p:txBody>
      </p:sp>
      <p:sp>
        <p:nvSpPr>
          <p:cNvPr id="26" name="TextBox 25"/>
          <p:cNvSpPr txBox="1"/>
          <p:nvPr/>
        </p:nvSpPr>
        <p:spPr>
          <a:xfrm>
            <a:off x="1130306" y="1396305"/>
            <a:ext cx="2542684" cy="369332"/>
          </a:xfrm>
          <a:prstGeom prst="rect">
            <a:avLst/>
          </a:prstGeom>
          <a:noFill/>
        </p:spPr>
        <p:txBody>
          <a:bodyPr wrap="none" rtlCol="0">
            <a:spAutoFit/>
          </a:bodyPr>
          <a:lstStyle/>
          <a:p>
            <a:r>
              <a:rPr lang="en-US" dirty="0" smtClean="0"/>
              <a:t>Pool of </a:t>
            </a:r>
            <a:r>
              <a:rPr lang="en-US" smtClean="0"/>
              <a:t>source states</a:t>
            </a:r>
            <a:endParaRPr lang="el-GR" dirty="0"/>
          </a:p>
        </p:txBody>
      </p:sp>
    </p:spTree>
    <p:extLst>
      <p:ext uri="{BB962C8B-B14F-4D97-AF65-F5344CB8AC3E}">
        <p14:creationId xmlns:p14="http://schemas.microsoft.com/office/powerpoint/2010/main" val="232504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Scoring</a:t>
            </a:r>
            <a:endParaRPr lang="en-US" dirty="0"/>
          </a:p>
        </p:txBody>
      </p:sp>
      <p:sp>
        <p:nvSpPr>
          <p:cNvPr id="23" name="TextBox 22"/>
          <p:cNvSpPr txBox="1"/>
          <p:nvPr/>
        </p:nvSpPr>
        <p:spPr>
          <a:xfrm>
            <a:off x="475080" y="5984349"/>
            <a:ext cx="4931158" cy="369332"/>
          </a:xfrm>
          <a:prstGeom prst="rect">
            <a:avLst/>
          </a:prstGeom>
          <a:noFill/>
        </p:spPr>
        <p:txBody>
          <a:bodyPr wrap="none" rtlCol="0">
            <a:spAutoFit/>
          </a:bodyPr>
          <a:lstStyle/>
          <a:p>
            <a:r>
              <a:rPr lang="en-US" b="1" dirty="0" smtClean="0">
                <a:solidFill>
                  <a:schemeClr val="accent2"/>
                </a:solidFill>
              </a:rPr>
              <a:t>Compare</a:t>
            </a:r>
            <a:r>
              <a:rPr lang="en-US" dirty="0" smtClean="0"/>
              <a:t> target and source hidden states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24100" y="5362692"/>
                <a:ext cx="4660434" cy="4311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charset="0"/>
                        </a:rPr>
                        <m:t>𝑠𝑐𝑜𝑟𝑒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h</m:t>
                                  </m:r>
                                </m:e>
                              </m:acc>
                            </m:e>
                            <m:sub>
                              <m:r>
                                <a:rPr lang="en-US" sz="2400" b="0" i="1" smtClean="0">
                                  <a:latin typeface="Cambria Math" charset="0"/>
                                </a:rPr>
                                <m:t>𝑠</m:t>
                              </m:r>
                            </m:sub>
                          </m:sSub>
                        </m:e>
                      </m:d>
                      <m:r>
                        <a:rPr lang="en-US" sz="2400" b="0" i="1" smtClean="0">
                          <a:latin typeface="Cambria Math" charset="0"/>
                        </a:rPr>
                        <m:t>=</m:t>
                      </m:r>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sub>
                              </m:sSub>
                            </m:e>
                            <m:sup>
                              <m:r>
                                <a:rPr lang="en-US" sz="2400" i="1">
                                  <a:latin typeface="Cambria Math" charset="0"/>
                                </a:rPr>
                                <m:t>𝑇</m:t>
                              </m:r>
                            </m:sup>
                          </m:sSup>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4100" y="5362692"/>
                <a:ext cx="4660434" cy="431144"/>
              </a:xfrm>
              <a:prstGeom prst="rect">
                <a:avLst/>
              </a:prstGeom>
              <a:blipFill rotWithShape="0">
                <a:blip r:embed="rId2"/>
                <a:stretch>
                  <a:fillRect/>
                </a:stretch>
              </a:blipFill>
            </p:spPr>
            <p:txBody>
              <a:bodyPr/>
              <a:lstStyle/>
              <a:p>
                <a:r>
                  <a:rPr lang="el-GR">
                    <a:noFill/>
                  </a:rPr>
                  <a:t> </a:t>
                </a:r>
              </a:p>
            </p:txBody>
          </p:sp>
        </mc:Fallback>
      </mc:AlternateContent>
      <p:pic>
        <p:nvPicPr>
          <p:cNvPr id="7" name="Εικόνα 6"/>
          <p:cNvPicPr>
            <a:picLocks noChangeAspect="1"/>
          </p:cNvPicPr>
          <p:nvPr/>
        </p:nvPicPr>
        <p:blipFill>
          <a:blip r:embed="rId3"/>
          <a:stretch>
            <a:fillRect/>
          </a:stretch>
        </p:blipFill>
        <p:spPr>
          <a:xfrm>
            <a:off x="2040890" y="1286922"/>
            <a:ext cx="5052060" cy="3962400"/>
          </a:xfrm>
          <a:prstGeom prst="rect">
            <a:avLst/>
          </a:prstGeom>
        </p:spPr>
      </p:pic>
      <p:pic>
        <p:nvPicPr>
          <p:cNvPr id="8" name="Εικόνα 7"/>
          <p:cNvPicPr>
            <a:picLocks noChangeAspect="1"/>
          </p:cNvPicPr>
          <p:nvPr/>
        </p:nvPicPr>
        <p:blipFill>
          <a:blip r:embed="rId4"/>
          <a:stretch>
            <a:fillRect/>
          </a:stretch>
        </p:blipFill>
        <p:spPr>
          <a:xfrm>
            <a:off x="2040890" y="1308789"/>
            <a:ext cx="5052060" cy="4063614"/>
          </a:xfrm>
          <a:prstGeom prst="rect">
            <a:avLst/>
          </a:prstGeom>
        </p:spPr>
      </p:pic>
    </p:spTree>
    <p:extLst>
      <p:ext uri="{BB962C8B-B14F-4D97-AF65-F5344CB8AC3E}">
        <p14:creationId xmlns:p14="http://schemas.microsoft.com/office/powerpoint/2010/main" val="158275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 Normalization</a:t>
            </a:r>
            <a:endParaRPr lang="en-US" dirty="0"/>
          </a:p>
        </p:txBody>
      </p:sp>
      <p:sp>
        <p:nvSpPr>
          <p:cNvPr id="23" name="TextBox 22"/>
          <p:cNvSpPr txBox="1"/>
          <p:nvPr/>
        </p:nvSpPr>
        <p:spPr>
          <a:xfrm>
            <a:off x="490083" y="6022856"/>
            <a:ext cx="3645550" cy="369332"/>
          </a:xfrm>
          <a:prstGeom prst="rect">
            <a:avLst/>
          </a:prstGeom>
          <a:noFill/>
        </p:spPr>
        <p:txBody>
          <a:bodyPr wrap="none" rtlCol="0">
            <a:spAutoFit/>
          </a:bodyPr>
          <a:lstStyle/>
          <a:p>
            <a:r>
              <a:rPr lang="en-US" b="1" dirty="0" smtClean="0">
                <a:solidFill>
                  <a:schemeClr val="accent2"/>
                </a:solidFill>
              </a:rPr>
              <a:t>Convert </a:t>
            </a:r>
            <a:r>
              <a:rPr lang="en-US" dirty="0" smtClean="0"/>
              <a:t>into alignment weights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12858" y="5155555"/>
                <a:ext cx="3554384" cy="82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𝑡</m:t>
                          </m:r>
                        </m:sub>
                      </m:sSub>
                      <m:d>
                        <m:dPr>
                          <m:ctrlPr>
                            <a:rPr lang="en-US" sz="2400" b="0" i="1" smtClean="0">
                              <a:latin typeface="Cambria Math" panose="02040503050406030204" pitchFamily="18" charset="0"/>
                            </a:rPr>
                          </m:ctrlPr>
                        </m:dPr>
                        <m:e>
                          <m:r>
                            <a:rPr lang="en-US" sz="2400" b="0" i="1" smtClean="0">
                              <a:latin typeface="Cambria Math" charset="0"/>
                            </a:rPr>
                            <m:t>𝑠</m:t>
                          </m:r>
                        </m:e>
                      </m:d>
                      <m:r>
                        <a:rPr lang="en-US" sz="2400" b="0" i="1" smtClean="0">
                          <a:latin typeface="Cambria Math" charset="0"/>
                        </a:rPr>
                        <m:t>= </m:t>
                      </m:r>
                      <m:f>
                        <m:fPr>
                          <m:ctrlPr>
                            <a:rPr lang="mr-IN" sz="2400" b="0" i="1" smtClean="0">
                              <a:latin typeface="Cambria Math" panose="02040503050406030204" pitchFamily="18" charset="0"/>
                            </a:rPr>
                          </m:ctrlPr>
                        </m:fPr>
                        <m:num>
                          <m:sSup>
                            <m:sSupPr>
                              <m:ctrlPr>
                                <a:rPr lang="mr-IN" sz="2400" b="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rPr>
                                <m:t>𝑠𝑐𝑜𝑟𝑒</m:t>
                              </m:r>
                              <m:r>
                                <a:rPr lang="en-US" sz="2400" i="1">
                                  <a:latin typeface="Cambria Math" charset="0"/>
                                </a:rPr>
                                <m:t>(</m:t>
                              </m:r>
                              <m:r>
                                <a:rPr lang="en-US" sz="2400" b="0" i="1" smtClean="0">
                                  <a:latin typeface="Cambria Math" charset="0"/>
                                </a:rPr>
                                <m:t>𝑠</m:t>
                              </m:r>
                              <m:r>
                                <a:rPr lang="en-US" sz="2400" b="0" i="1" smtClean="0">
                                  <a:latin typeface="Cambria Math" charset="0"/>
                                </a:rPr>
                                <m:t>)</m:t>
                              </m:r>
                            </m:sup>
                          </m:sSup>
                        </m:num>
                        <m:den>
                          <m:nary>
                            <m:naryPr>
                              <m:chr m:val="∑"/>
                              <m:supHide m:val="on"/>
                              <m:ctrlPr>
                                <a:rPr lang="mr-IN" sz="2400" b="0" i="1" smtClean="0">
                                  <a:latin typeface="Cambria Math" panose="02040503050406030204" pitchFamily="18" charset="0"/>
                                </a:rPr>
                              </m:ctrlPr>
                            </m:naryPr>
                            <m:sub>
                              <m:r>
                                <m:rPr>
                                  <m:brk m:alnAt="7"/>
                                </m:rPr>
                                <a:rPr lang="en-US" sz="2400" b="0" i="1" smtClean="0">
                                  <a:latin typeface="Cambria Math" charset="0"/>
                                </a:rPr>
                                <m:t>𝑠</m:t>
                              </m:r>
                              <m:r>
                                <a:rPr lang="en-US" sz="2400" b="0" i="1" smtClean="0">
                                  <a:latin typeface="Cambria Math" charset="0"/>
                                </a:rPr>
                                <m:t>′</m:t>
                              </m:r>
                            </m:sub>
                            <m:sup/>
                            <m:e>
                              <m:sSup>
                                <m:sSupPr>
                                  <m:ctrlPr>
                                    <a:rPr lang="mr-IN" sz="2400" i="1">
                                      <a:latin typeface="Cambria Math" panose="02040503050406030204" pitchFamily="18" charset="0"/>
                                    </a:rPr>
                                  </m:ctrlPr>
                                </m:sSupPr>
                                <m:e>
                                  <m:r>
                                    <a:rPr lang="en-US" sz="2400" i="1">
                                      <a:latin typeface="Cambria Math" charset="0"/>
                                    </a:rPr>
                                    <m:t>𝑒</m:t>
                                  </m:r>
                                </m:e>
                                <m:sup>
                                  <m:r>
                                    <a:rPr lang="en-US" sz="2400" i="1">
                                      <a:latin typeface="Cambria Math" charset="0"/>
                                    </a:rPr>
                                    <m:t>𝑠𝑐𝑜𝑟𝑒</m:t>
                                  </m:r>
                                  <m:r>
                                    <a:rPr lang="en-US" sz="2400" i="1">
                                      <a:latin typeface="Cambria Math" charset="0"/>
                                    </a:rPr>
                                    <m:t>(</m:t>
                                  </m:r>
                                  <m:r>
                                    <a:rPr lang="en-US" sz="2400" i="1">
                                      <a:latin typeface="Cambria Math" charset="0"/>
                                    </a:rPr>
                                    <m:t>𝑠</m:t>
                                  </m:r>
                                  <m:r>
                                    <a:rPr lang="en-US" sz="2400" b="0" i="1" smtClean="0">
                                      <a:latin typeface="Cambria Math" charset="0"/>
                                    </a:rPr>
                                    <m:t>′</m:t>
                                  </m:r>
                                  <m:r>
                                    <a:rPr lang="en-US" sz="2400" i="1">
                                      <a:latin typeface="Cambria Math" charset="0"/>
                                    </a:rPr>
                                    <m:t>)</m:t>
                                  </m:r>
                                </m:sup>
                              </m:sSup>
                            </m:e>
                          </m:nary>
                        </m:den>
                      </m:f>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12858" y="5155555"/>
                <a:ext cx="3554384" cy="829201"/>
              </a:xfrm>
              <a:prstGeom prst="rect">
                <a:avLst/>
              </a:prstGeom>
              <a:blipFill rotWithShape="0">
                <a:blip r:embed="rId2"/>
                <a:stretch>
                  <a:fillRect/>
                </a:stretch>
              </a:blipFill>
            </p:spPr>
            <p:txBody>
              <a:bodyPr/>
              <a:lstStyle/>
              <a:p>
                <a:r>
                  <a:rPr lang="el-GR">
                    <a:noFill/>
                  </a:rPr>
                  <a:t> </a:t>
                </a:r>
              </a:p>
            </p:txBody>
          </p:sp>
        </mc:Fallback>
      </mc:AlternateContent>
      <p:pic>
        <p:nvPicPr>
          <p:cNvPr id="6" name="Εικόνα 5"/>
          <p:cNvPicPr>
            <a:picLocks noChangeAspect="1"/>
          </p:cNvPicPr>
          <p:nvPr/>
        </p:nvPicPr>
        <p:blipFill>
          <a:blip r:embed="rId3"/>
          <a:stretch>
            <a:fillRect/>
          </a:stretch>
        </p:blipFill>
        <p:spPr>
          <a:xfrm>
            <a:off x="1953758" y="1173460"/>
            <a:ext cx="4967741" cy="3880495"/>
          </a:xfrm>
          <a:prstGeom prst="rect">
            <a:avLst/>
          </a:prstGeom>
        </p:spPr>
      </p:pic>
    </p:spTree>
    <p:extLst>
      <p:ext uri="{BB962C8B-B14F-4D97-AF65-F5344CB8AC3E}">
        <p14:creationId xmlns:p14="http://schemas.microsoft.com/office/powerpoint/2010/main" val="142222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pic>
        <p:nvPicPr>
          <p:cNvPr id="3" name="Εικόνα 2"/>
          <p:cNvPicPr>
            <a:picLocks noChangeAspect="1"/>
          </p:cNvPicPr>
          <p:nvPr/>
        </p:nvPicPr>
        <p:blipFill>
          <a:blip r:embed="rId2"/>
          <a:stretch>
            <a:fillRect/>
          </a:stretch>
        </p:blipFill>
        <p:spPr>
          <a:xfrm>
            <a:off x="2260600" y="1228189"/>
            <a:ext cx="4206736" cy="3953411"/>
          </a:xfrm>
          <a:prstGeom prst="rect">
            <a:avLst/>
          </a:prstGeom>
        </p:spPr>
      </p:pic>
      <p:sp>
        <p:nvSpPr>
          <p:cNvPr id="11" name="TextBox 10"/>
          <p:cNvSpPr txBox="1"/>
          <p:nvPr/>
        </p:nvSpPr>
        <p:spPr>
          <a:xfrm>
            <a:off x="490083" y="6022856"/>
            <a:ext cx="4658648" cy="369332"/>
          </a:xfrm>
          <a:prstGeom prst="rect">
            <a:avLst/>
          </a:prstGeom>
          <a:noFill/>
        </p:spPr>
        <p:txBody>
          <a:bodyPr wrap="none" rtlCol="0">
            <a:spAutoFit/>
          </a:bodyPr>
          <a:lstStyle/>
          <a:p>
            <a:r>
              <a:rPr lang="en-US" dirty="0" smtClean="0"/>
              <a:t>Build </a:t>
            </a:r>
            <a:r>
              <a:rPr lang="en-US" b="1" dirty="0" smtClean="0">
                <a:solidFill>
                  <a:schemeClr val="accent2"/>
                </a:solidFill>
              </a:rPr>
              <a:t>context</a:t>
            </a:r>
            <a:r>
              <a:rPr lang="en-US" dirty="0" smtClean="0"/>
              <a:t> vector: weighted average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2971807" y="5181600"/>
                <a:ext cx="24401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𝑠</m:t>
                          </m:r>
                        </m:sub>
                        <m:sup/>
                        <m:e>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𝑡</m:t>
                              </m:r>
                            </m:sub>
                          </m:sSub>
                          <m:d>
                            <m:dPr>
                              <m:ctrlPr>
                                <a:rPr lang="en-US" sz="2400" i="1">
                                  <a:latin typeface="Cambria Math" panose="02040503050406030204" pitchFamily="18" charset="0"/>
                                </a:rPr>
                              </m:ctrlPr>
                            </m:dPr>
                            <m:e>
                              <m:r>
                                <a:rPr lang="en-US" sz="2400" i="1">
                                  <a:latin typeface="Cambria Math" charset="0"/>
                                </a:rPr>
                                <m:t>𝑠</m:t>
                              </m:r>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e>
                      </m:nary>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2971807" y="5181600"/>
                <a:ext cx="2440155" cy="988540"/>
              </a:xfrm>
              <a:prstGeom prst="rect">
                <a:avLst/>
              </a:prstGeom>
              <a:blipFill rotWithShape="0">
                <a:blip r:embed="rId3"/>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98018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 Context</a:t>
            </a:r>
            <a:r>
              <a:rPr lang="en-US" dirty="0"/>
              <a:t/>
            </a:r>
            <a:br>
              <a:rPr lang="en-US" dirty="0"/>
            </a:br>
            <a:endParaRPr lang="en-US" dirty="0"/>
          </a:p>
        </p:txBody>
      </p:sp>
      <p:sp>
        <p:nvSpPr>
          <p:cNvPr id="11" name="TextBox 10"/>
          <p:cNvSpPr txBox="1"/>
          <p:nvPr/>
        </p:nvSpPr>
        <p:spPr>
          <a:xfrm>
            <a:off x="490083" y="6022856"/>
            <a:ext cx="3291286" cy="369332"/>
          </a:xfrm>
          <a:prstGeom prst="rect">
            <a:avLst/>
          </a:prstGeom>
          <a:noFill/>
        </p:spPr>
        <p:txBody>
          <a:bodyPr wrap="none" rtlCol="0">
            <a:spAutoFit/>
          </a:bodyPr>
          <a:lstStyle/>
          <a:p>
            <a:r>
              <a:rPr lang="en-US" dirty="0" smtClean="0"/>
              <a:t>Compute </a:t>
            </a:r>
            <a:r>
              <a:rPr lang="en-US" b="1" dirty="0" smtClean="0">
                <a:solidFill>
                  <a:schemeClr val="accent2"/>
                </a:solidFill>
              </a:rPr>
              <a:t>next</a:t>
            </a:r>
            <a:r>
              <a:rPr lang="en-US" dirty="0" smtClean="0"/>
              <a:t> hidden state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3212621" y="5346032"/>
                <a:ext cx="2718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h</m:t>
                          </m:r>
                        </m:e>
                        <m:sub>
                          <m:r>
                            <a:rPr lang="en-US" sz="2400" i="1">
                              <a:latin typeface="Cambria Math" charset="0"/>
                            </a:rPr>
                            <m:t>𝑡</m:t>
                          </m:r>
                        </m:sub>
                      </m:sSub>
                      <m:r>
                        <a:rPr lang="en-US" sz="2400" b="0" i="1" smtClean="0">
                          <a:latin typeface="Cambria Math" charset="0"/>
                        </a:rPr>
                        <m:t>=</m:t>
                      </m:r>
                      <m:r>
                        <a:rPr lang="en-US" sz="2400" b="0" i="1" smtClean="0">
                          <a:latin typeface="Cambria Math" charset="0"/>
                        </a:rPr>
                        <m:t>𝑓</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𝑒</m:t>
                          </m:r>
                        </m:e>
                        <m:sub>
                          <m:r>
                            <a:rPr lang="en-US" sz="2400" i="1">
                              <a:latin typeface="Cambria Math" charset="0"/>
                            </a:rPr>
                            <m:t>𝑡</m:t>
                          </m:r>
                        </m:sub>
                      </m:sSub>
                      <m:r>
                        <a:rPr lang="en-US" sz="2400" b="0" i="1" smtClean="0">
                          <a:latin typeface="Cambria Math" charset="0"/>
                        </a:rPr>
                        <m:t>)</m:t>
                      </m:r>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212621" y="5346032"/>
                <a:ext cx="2718758" cy="461665"/>
              </a:xfrm>
              <a:prstGeom prst="rect">
                <a:avLst/>
              </a:prstGeom>
              <a:blipFill rotWithShape="0">
                <a:blip r:embed="rId2"/>
                <a:stretch>
                  <a:fillRect r="-224" b="-19737"/>
                </a:stretch>
              </a:blipFill>
            </p:spPr>
            <p:txBody>
              <a:bodyPr/>
              <a:lstStyle/>
              <a:p>
                <a:r>
                  <a:rPr lang="el-GR">
                    <a:noFill/>
                  </a:rPr>
                  <a:t> </a:t>
                </a:r>
              </a:p>
            </p:txBody>
          </p:sp>
        </mc:Fallback>
      </mc:AlternateContent>
      <p:pic>
        <p:nvPicPr>
          <p:cNvPr id="4" name="Εικόνα 3"/>
          <p:cNvPicPr>
            <a:picLocks noChangeAspect="1"/>
          </p:cNvPicPr>
          <p:nvPr/>
        </p:nvPicPr>
        <p:blipFill>
          <a:blip r:embed="rId3"/>
          <a:stretch>
            <a:fillRect/>
          </a:stretch>
        </p:blipFill>
        <p:spPr>
          <a:xfrm>
            <a:off x="2259000" y="1148220"/>
            <a:ext cx="4626000" cy="40341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325079" y="3398080"/>
                <a:ext cx="64658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b="0" i="1">
                              <a:latin typeface="Cambria Math" charset="0"/>
                            </a:rPr>
                            <m:t>𝑒</m:t>
                          </m:r>
                        </m:e>
                        <m:sub>
                          <m:r>
                            <a:rPr lang="en-US" sz="3200" b="0" i="1">
                              <a:latin typeface="Cambria Math" charset="0"/>
                            </a:rPr>
                            <m:t>𝑡</m:t>
                          </m:r>
                        </m:sub>
                      </m:sSub>
                    </m:oMath>
                  </m:oMathPara>
                </a14:m>
                <a:endParaRPr lang="el-GR" sz="2800"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325079" y="3398080"/>
                <a:ext cx="646587" cy="584775"/>
              </a:xfrm>
              <a:prstGeom prst="rect">
                <a:avLst/>
              </a:prstGeom>
              <a:blipFill rotWithShape="0">
                <a:blip r:embed="rId4"/>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488576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838200" y="2679833"/>
            <a:ext cx="7467600" cy="3951337"/>
          </a:xfrm>
        </p:spPr>
        <p:txBody>
          <a:bodyPr>
            <a:normAutofit/>
          </a:bodyPr>
          <a:lstStyle/>
          <a:p>
            <a:pPr marL="0" indent="0">
              <a:buNone/>
            </a:pPr>
            <a:r>
              <a:rPr lang="en-US" sz="3600" b="1" dirty="0">
                <a:solidFill>
                  <a:schemeClr val="tx1"/>
                </a:solidFill>
                <a:hlinkClick r:id="rId2"/>
              </a:rPr>
              <a:t>https://</a:t>
            </a:r>
            <a:r>
              <a:rPr lang="en-US" sz="3600" b="1" dirty="0" smtClean="0">
                <a:solidFill>
                  <a:schemeClr val="tx1"/>
                </a:solidFill>
                <a:hlinkClick r:id="rId2"/>
              </a:rPr>
              <a:t>uofi.box.com/v/cs510DL</a:t>
            </a:r>
            <a:endParaRPr lang="en-US" sz="3600" b="1" dirty="0" smtClean="0">
              <a:solidFill>
                <a:schemeClr val="tx1"/>
              </a:solidFill>
            </a:endParaRPr>
          </a:p>
          <a:p>
            <a:pPr marL="0" indent="0">
              <a:buNone/>
            </a:pPr>
            <a:endParaRPr lang="en-US" sz="3600" b="1" dirty="0" smtClean="0">
              <a:solidFill>
                <a:schemeClr val="tx1"/>
              </a:solidFill>
            </a:endParaRPr>
          </a:p>
          <a:p>
            <a:pPr marL="0" indent="0">
              <a:buNone/>
            </a:pPr>
            <a:r>
              <a:rPr lang="en-US" dirty="0" smtClean="0">
                <a:solidFill>
                  <a:schemeClr val="tx1"/>
                </a:solidFill>
              </a:rPr>
              <a:t>Binary Classification</a:t>
            </a:r>
            <a:endParaRPr lang="en-US" dirty="0">
              <a:solidFill>
                <a:schemeClr val="tx1"/>
              </a:solidFill>
            </a:endParaRPr>
          </a:p>
          <a:p>
            <a:pPr marL="0" indent="0">
              <a:buNone/>
            </a:pPr>
            <a:r>
              <a:rPr lang="en-US" i="1" dirty="0" smtClean="0"/>
              <a:t>Dataset </a:t>
            </a:r>
            <a:r>
              <a:rPr lang="en-US" i="1" dirty="0"/>
              <a:t>of 25,000 movies reviews from IMDB, labeled by sentiment (positive/negative)</a:t>
            </a:r>
          </a:p>
          <a:p>
            <a:pPr marL="0" indent="0">
              <a:buNone/>
            </a:pPr>
            <a:endParaRPr lang="el-GR" sz="3600" b="1" dirty="0">
              <a:solidFill>
                <a:schemeClr val="tx1"/>
              </a:solidFill>
            </a:endParaRPr>
          </a:p>
        </p:txBody>
      </p:sp>
      <p:sp>
        <p:nvSpPr>
          <p:cNvPr id="4" name="Title 1"/>
          <p:cNvSpPr txBox="1">
            <a:spLocks/>
          </p:cNvSpPr>
          <p:nvPr/>
        </p:nvSpPr>
        <p:spPr>
          <a:xfrm>
            <a:off x="551280" y="182563"/>
            <a:ext cx="8041440" cy="350233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a:t>
            </a:r>
            <a:r>
              <a:rPr lang="en-US" dirty="0" smtClean="0"/>
              <a:t>:</a:t>
            </a:r>
          </a:p>
          <a:p>
            <a:r>
              <a:rPr lang="en-US" dirty="0"/>
              <a:t>IMDB Movie reviews sentiment classification</a:t>
            </a:r>
          </a:p>
          <a:p>
            <a:r>
              <a:rPr lang="en-US" dirty="0" smtClean="0"/>
              <a:t> </a:t>
            </a:r>
            <a:r>
              <a:rPr lang="en-US" dirty="0"/>
              <a:t/>
            </a:r>
            <a:br>
              <a:rPr lang="en-US" dirty="0"/>
            </a:br>
            <a:endParaRPr lang="en-US" dirty="0"/>
          </a:p>
        </p:txBody>
      </p:sp>
    </p:spTree>
    <p:extLst>
      <p:ext uri="{BB962C8B-B14F-4D97-AF65-F5344CB8AC3E}">
        <p14:creationId xmlns:p14="http://schemas.microsoft.com/office/powerpoint/2010/main" val="1832403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6584" y="1615440"/>
            <a:ext cx="7258050" cy="3381385"/>
          </a:xfrm>
          <a:prstGeom prst="rect">
            <a:avLst/>
          </a:prstGeom>
        </p:spPr>
      </p:pic>
      <p:sp>
        <p:nvSpPr>
          <p:cNvPr id="3" name="Rectangle 2"/>
          <p:cNvSpPr/>
          <p:nvPr/>
        </p:nvSpPr>
        <p:spPr>
          <a:xfrm>
            <a:off x="5410418" y="4776877"/>
            <a:ext cx="3600232" cy="1754326"/>
          </a:xfrm>
          <a:prstGeom prst="rect">
            <a:avLst/>
          </a:prstGeom>
        </p:spPr>
        <p:txBody>
          <a:bodyPr wrap="square">
            <a:spAutoFit/>
          </a:bodyPr>
          <a:lstStyle/>
          <a:p>
            <a:r>
              <a:rPr lang="en-US" dirty="0" smtClean="0"/>
              <a:t>Useful for:</a:t>
            </a:r>
          </a:p>
          <a:p>
            <a:pPr marL="285750" indent="-285750">
              <a:buFont typeface="Arial"/>
              <a:buChar char="•"/>
            </a:pPr>
            <a:r>
              <a:rPr lang="en-US" dirty="0" smtClean="0"/>
              <a:t>knowledge </a:t>
            </a:r>
            <a:r>
              <a:rPr lang="en-US" dirty="0"/>
              <a:t>base </a:t>
            </a:r>
            <a:r>
              <a:rPr lang="en-US" dirty="0" smtClean="0"/>
              <a:t>completion</a:t>
            </a:r>
            <a:endParaRPr lang="en-US" dirty="0"/>
          </a:p>
          <a:p>
            <a:pPr marL="285750" indent="-285750">
              <a:buFont typeface="Arial"/>
              <a:buChar char="•"/>
            </a:pPr>
            <a:r>
              <a:rPr lang="en-US" dirty="0" smtClean="0"/>
              <a:t>social </a:t>
            </a:r>
            <a:r>
              <a:rPr lang="en-US" dirty="0"/>
              <a:t>media analysis </a:t>
            </a:r>
            <a:endParaRPr lang="en-US" dirty="0" smtClean="0"/>
          </a:p>
          <a:p>
            <a:pPr marL="285750" indent="-285750">
              <a:buFont typeface="Arial"/>
              <a:buChar char="•"/>
            </a:pPr>
            <a:r>
              <a:rPr lang="en-US" dirty="0" smtClean="0"/>
              <a:t>question answering</a:t>
            </a:r>
          </a:p>
          <a:p>
            <a:pPr marL="285750" indent="-285750">
              <a:buFont typeface="Arial"/>
              <a:buChar char="•"/>
            </a:pPr>
            <a:r>
              <a:rPr lang="en-US" dirty="0" smtClean="0"/>
              <a:t>…</a:t>
            </a:r>
            <a:endParaRPr lang="en-US" dirty="0"/>
          </a:p>
        </p:txBody>
      </p:sp>
      <p:sp>
        <p:nvSpPr>
          <p:cNvPr id="6" name="Rectangle 5"/>
          <p:cNvSpPr/>
          <p:nvPr/>
        </p:nvSpPr>
        <p:spPr>
          <a:xfrm>
            <a:off x="123825" y="4996825"/>
            <a:ext cx="5116915" cy="230832"/>
          </a:xfrm>
          <a:prstGeom prst="rect">
            <a:avLst/>
          </a:prstGeom>
        </p:spPr>
        <p:txBody>
          <a:bodyPr wrap="square">
            <a:spAutoFit/>
          </a:bodyPr>
          <a:lstStyle/>
          <a:p>
            <a:r>
              <a:rPr lang="en-US" sz="900" i="1" dirty="0"/>
              <a:t>http://</a:t>
            </a:r>
            <a:r>
              <a:rPr lang="en-US" sz="900" i="1" dirty="0" err="1"/>
              <a:t>www.mathcs.emory.edu</a:t>
            </a:r>
            <a:r>
              <a:rPr lang="en-US" sz="900" i="1" dirty="0"/>
              <a:t>/~</a:t>
            </a:r>
            <a:r>
              <a:rPr lang="en-US" sz="900" i="1" dirty="0" err="1"/>
              <a:t>dsavenk</a:t>
            </a:r>
            <a:r>
              <a:rPr lang="en-US" sz="900" i="1" dirty="0"/>
              <a:t>/slides/</a:t>
            </a:r>
            <a:r>
              <a:rPr lang="en-US" sz="900" i="1" dirty="0" err="1"/>
              <a:t>relation_extraction</a:t>
            </a:r>
            <a:r>
              <a:rPr lang="en-US" sz="900" i="1" dirty="0"/>
              <a:t>/</a:t>
            </a:r>
            <a:r>
              <a:rPr lang="en-US" sz="900" i="1" dirty="0" err="1"/>
              <a:t>img</a:t>
            </a:r>
            <a:r>
              <a:rPr lang="en-US" sz="900" i="1" dirty="0"/>
              <a:t>/</a:t>
            </a:r>
            <a:r>
              <a:rPr lang="en-US" sz="900" i="1" dirty="0" err="1"/>
              <a:t>distant.png</a:t>
            </a:r>
            <a:endParaRPr lang="en-US" sz="900" i="1" dirty="0"/>
          </a:p>
        </p:txBody>
      </p:sp>
      <p:sp>
        <p:nvSpPr>
          <p:cNvPr id="10"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 </a:t>
            </a:r>
            <a:br>
              <a:rPr lang="en-US" dirty="0"/>
            </a:br>
            <a:r>
              <a:rPr lang="en-US" dirty="0"/>
              <a:t>Relation </a:t>
            </a:r>
            <a:r>
              <a:rPr lang="en-US" dirty="0" smtClean="0"/>
              <a:t>Extraction from text</a:t>
            </a:r>
            <a:endParaRPr lang="en-US" dirty="0"/>
          </a:p>
        </p:txBody>
      </p:sp>
    </p:spTree>
    <p:extLst>
      <p:ext uri="{BB962C8B-B14F-4D97-AF65-F5344CB8AC3E}">
        <p14:creationId xmlns:p14="http://schemas.microsoft.com/office/powerpoint/2010/main" val="859879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180" y="1754436"/>
            <a:ext cx="8943639" cy="2954655"/>
          </a:xfrm>
          <a:prstGeom prst="rect">
            <a:avLst/>
          </a:prstGeom>
        </p:spPr>
        <p:txBody>
          <a:bodyPr wrap="square">
            <a:spAutoFit/>
          </a:bodyPr>
          <a:lstStyle/>
          <a:p>
            <a:r>
              <a:rPr lang="en-US" sz="2000" dirty="0" smtClean="0"/>
              <a:t>   sentence </a:t>
            </a:r>
            <a:r>
              <a:rPr lang="en-US" sz="2000" dirty="0"/>
              <a:t>S = w</a:t>
            </a:r>
            <a:r>
              <a:rPr lang="en-US" sz="2000" baseline="-25000" dirty="0"/>
              <a:t>1</a:t>
            </a:r>
            <a:r>
              <a:rPr lang="en-US" sz="2000" dirty="0"/>
              <a:t> w</a:t>
            </a:r>
            <a:r>
              <a:rPr lang="en-US" sz="2000" baseline="-25000" dirty="0"/>
              <a:t>2 </a:t>
            </a:r>
            <a:r>
              <a:rPr lang="en-US" sz="2000" dirty="0"/>
              <a:t>..</a:t>
            </a:r>
            <a:r>
              <a:rPr lang="en-US" sz="2000" dirty="0">
                <a:solidFill>
                  <a:schemeClr val="accent5">
                    <a:lumMod val="50000"/>
                  </a:schemeClr>
                </a:solidFill>
              </a:rPr>
              <a:t> </a:t>
            </a:r>
            <a:r>
              <a:rPr lang="en-US" sz="2000" b="1" dirty="0">
                <a:solidFill>
                  <a:schemeClr val="accent5">
                    <a:lumMod val="50000"/>
                  </a:schemeClr>
                </a:solidFill>
              </a:rPr>
              <a:t>e</a:t>
            </a:r>
            <a:r>
              <a:rPr lang="en-US" sz="2000" b="1" baseline="-25000" dirty="0">
                <a:solidFill>
                  <a:schemeClr val="accent5">
                    <a:lumMod val="50000"/>
                  </a:schemeClr>
                </a:solidFill>
              </a:rPr>
              <a:t>1</a:t>
            </a:r>
            <a:r>
              <a:rPr lang="en-US" sz="2000" baseline="-25000" dirty="0">
                <a:solidFill>
                  <a:schemeClr val="accent5">
                    <a:lumMod val="50000"/>
                  </a:schemeClr>
                </a:solidFill>
              </a:rPr>
              <a:t> </a:t>
            </a:r>
            <a:r>
              <a:rPr lang="en-US" sz="2000" dirty="0"/>
              <a:t>.. </a:t>
            </a:r>
            <a:r>
              <a:rPr lang="en-US" sz="2000" dirty="0" err="1"/>
              <a:t>w</a:t>
            </a:r>
            <a:r>
              <a:rPr lang="en-US" sz="2000" baseline="-25000" dirty="0" err="1"/>
              <a:t>j</a:t>
            </a:r>
            <a:r>
              <a:rPr lang="en-US" sz="2000" baseline="-25000" dirty="0"/>
              <a:t> </a:t>
            </a:r>
            <a:r>
              <a:rPr lang="en-US" sz="2000" dirty="0"/>
              <a:t>.. </a:t>
            </a:r>
            <a:r>
              <a:rPr lang="en-US" sz="2000" b="1" dirty="0">
                <a:solidFill>
                  <a:srgbClr val="660066"/>
                </a:solidFill>
              </a:rPr>
              <a:t>e</a:t>
            </a:r>
            <a:r>
              <a:rPr lang="en-US" sz="2000" b="1" baseline="-25000" dirty="0">
                <a:solidFill>
                  <a:srgbClr val="660066"/>
                </a:solidFill>
              </a:rPr>
              <a:t>2</a:t>
            </a:r>
            <a:r>
              <a:rPr lang="en-US" sz="2000" dirty="0"/>
              <a:t> .. </a:t>
            </a:r>
            <a:r>
              <a:rPr lang="en-US" sz="2000" dirty="0" err="1"/>
              <a:t>w</a:t>
            </a:r>
            <a:r>
              <a:rPr lang="en-US" sz="2000" baseline="-25000" dirty="0" err="1"/>
              <a:t>n</a:t>
            </a:r>
            <a:r>
              <a:rPr lang="en-US" sz="2000" baseline="-25000" dirty="0"/>
              <a:t> 	</a:t>
            </a:r>
            <a:r>
              <a:rPr lang="en-US" sz="2000" baseline="-25000" dirty="0" smtClean="0"/>
              <a:t>		</a:t>
            </a:r>
            <a:r>
              <a:rPr lang="en-US" sz="2000" baseline="-25000" dirty="0"/>
              <a:t> </a:t>
            </a:r>
            <a:r>
              <a:rPr lang="en-US" sz="2000" dirty="0" smtClean="0"/>
              <a:t>      </a:t>
            </a:r>
            <a:r>
              <a:rPr lang="en-US" sz="2000" b="1" dirty="0" smtClean="0">
                <a:solidFill>
                  <a:schemeClr val="accent5">
                    <a:lumMod val="50000"/>
                  </a:schemeClr>
                </a:solidFill>
              </a:rPr>
              <a:t>e</a:t>
            </a:r>
            <a:r>
              <a:rPr lang="en-US" sz="2000" b="1" baseline="-25000" dirty="0" smtClean="0">
                <a:solidFill>
                  <a:schemeClr val="accent5">
                    <a:lumMod val="50000"/>
                  </a:schemeClr>
                </a:solidFill>
              </a:rPr>
              <a:t>1</a:t>
            </a:r>
            <a:r>
              <a:rPr lang="en-US" sz="2000" dirty="0" smtClean="0">
                <a:solidFill>
                  <a:schemeClr val="accent5">
                    <a:lumMod val="50000"/>
                  </a:schemeClr>
                </a:solidFill>
              </a:rPr>
              <a:t> </a:t>
            </a:r>
            <a:r>
              <a:rPr lang="en-US" sz="2000" dirty="0"/>
              <a:t>and </a:t>
            </a:r>
            <a:r>
              <a:rPr lang="en-US" sz="2000" b="1" dirty="0">
                <a:solidFill>
                  <a:srgbClr val="660066"/>
                </a:solidFill>
              </a:rPr>
              <a:t>e</a:t>
            </a:r>
            <a:r>
              <a:rPr lang="en-US" sz="2000" b="1" baseline="-25000" dirty="0">
                <a:solidFill>
                  <a:srgbClr val="660066"/>
                </a:solidFill>
              </a:rPr>
              <a:t>2</a:t>
            </a:r>
            <a:r>
              <a:rPr lang="en-US" sz="2000" dirty="0"/>
              <a:t> </a:t>
            </a:r>
            <a:r>
              <a:rPr lang="en-US" sz="2000" dirty="0" smtClean="0"/>
              <a:t>entities</a:t>
            </a:r>
          </a:p>
          <a:p>
            <a:endParaRPr lang="en-US" sz="2000" dirty="0" smtClean="0"/>
          </a:p>
          <a:p>
            <a:endParaRPr lang="en-US" sz="2000" dirty="0"/>
          </a:p>
          <a:p>
            <a:pPr algn="ctr"/>
            <a:r>
              <a:rPr lang="en-US" sz="1600" dirty="0" smtClean="0"/>
              <a:t>“The </a:t>
            </a:r>
            <a:r>
              <a:rPr lang="en-US" sz="1600" dirty="0"/>
              <a:t>new </a:t>
            </a:r>
            <a:r>
              <a:rPr lang="en-US" sz="1600" b="1" dirty="0">
                <a:solidFill>
                  <a:srgbClr val="1F4E79"/>
                </a:solidFill>
              </a:rPr>
              <a:t>iPhone 7 Plus </a:t>
            </a:r>
            <a:r>
              <a:rPr lang="en-US" sz="1600" dirty="0"/>
              <a:t>includes an improved </a:t>
            </a:r>
            <a:r>
              <a:rPr lang="en-US" sz="1600" b="1" dirty="0">
                <a:solidFill>
                  <a:srgbClr val="7030A0"/>
                </a:solidFill>
              </a:rPr>
              <a:t>camera</a:t>
            </a:r>
            <a:r>
              <a:rPr lang="en-US" sz="1600" dirty="0">
                <a:solidFill>
                  <a:srgbClr val="7030A0"/>
                </a:solidFill>
              </a:rPr>
              <a:t> </a:t>
            </a:r>
            <a:r>
              <a:rPr lang="en-US" sz="1600" dirty="0" smtClean="0"/>
              <a:t>to take </a:t>
            </a:r>
            <a:r>
              <a:rPr lang="en-US" sz="1600" dirty="0"/>
              <a:t>amazing </a:t>
            </a:r>
            <a:r>
              <a:rPr lang="en-US" sz="1600" dirty="0" smtClean="0"/>
              <a:t>pictures”</a:t>
            </a:r>
            <a:r>
              <a:rPr lang="en-US" dirty="0"/>
              <a:t>	</a:t>
            </a:r>
            <a:endParaRPr lang="en-US" sz="1400" dirty="0" smtClean="0"/>
          </a:p>
          <a:p>
            <a:pPr algn="ctr"/>
            <a:endParaRPr lang="en-US" sz="2400" b="1" dirty="0" smtClean="0">
              <a:solidFill>
                <a:schemeClr val="accent2">
                  <a:lumMod val="50000"/>
                </a:schemeClr>
              </a:solidFill>
            </a:endParaRPr>
          </a:p>
          <a:p>
            <a:pPr algn="ctr"/>
            <a:r>
              <a:rPr lang="en-US" sz="2400" b="1" dirty="0" smtClean="0">
                <a:solidFill>
                  <a:schemeClr val="accent2">
                    <a:lumMod val="50000"/>
                  </a:schemeClr>
                </a:solidFill>
              </a:rPr>
              <a:t>Component-Whole</a:t>
            </a:r>
            <a:r>
              <a:rPr lang="en-US" sz="2400" b="1" dirty="0" smtClean="0"/>
              <a:t>(</a:t>
            </a:r>
            <a:r>
              <a:rPr lang="en-US" sz="2400" b="1" dirty="0" smtClean="0">
                <a:solidFill>
                  <a:srgbClr val="1F4E79"/>
                </a:solidFill>
              </a:rPr>
              <a:t>e</a:t>
            </a:r>
            <a:r>
              <a:rPr lang="en-US" sz="2400" b="1" baseline="-25000" dirty="0" smtClean="0">
                <a:solidFill>
                  <a:srgbClr val="1F4E79"/>
                </a:solidFill>
              </a:rPr>
              <a:t>1</a:t>
            </a:r>
            <a:r>
              <a:rPr lang="en-US" sz="2400" b="1" dirty="0" smtClean="0">
                <a:solidFill>
                  <a:srgbClr val="00B050"/>
                </a:solidFill>
              </a:rPr>
              <a:t> </a:t>
            </a:r>
            <a:r>
              <a:rPr lang="en-US" sz="2400" b="1" dirty="0" smtClean="0">
                <a:solidFill>
                  <a:srgbClr val="000000"/>
                </a:solidFill>
              </a:rPr>
              <a:t>,</a:t>
            </a:r>
            <a:r>
              <a:rPr lang="en-US" sz="2400" b="1" dirty="0" smtClean="0">
                <a:solidFill>
                  <a:srgbClr val="00B050"/>
                </a:solidFill>
              </a:rPr>
              <a:t> </a:t>
            </a:r>
            <a:r>
              <a:rPr lang="en-US" sz="2400" b="1" dirty="0" smtClean="0">
                <a:solidFill>
                  <a:srgbClr val="660066"/>
                </a:solidFill>
              </a:rPr>
              <a:t>e</a:t>
            </a:r>
            <a:r>
              <a:rPr lang="en-US" sz="2400" b="1" baseline="-25000" dirty="0" smtClean="0">
                <a:solidFill>
                  <a:srgbClr val="660066"/>
                </a:solidFill>
              </a:rPr>
              <a:t>2</a:t>
            </a:r>
            <a:r>
              <a:rPr lang="en-US" sz="2400" b="1" dirty="0" smtClean="0">
                <a:solidFill>
                  <a:srgbClr val="660066"/>
                </a:solidFill>
              </a:rPr>
              <a:t> </a:t>
            </a:r>
            <a:r>
              <a:rPr lang="en-US" sz="2400" b="1" dirty="0" smtClean="0"/>
              <a:t>) ? </a:t>
            </a:r>
          </a:p>
          <a:p>
            <a:pPr algn="ctr"/>
            <a:r>
              <a:rPr lang="en-US" sz="2400" b="1" dirty="0" smtClean="0">
                <a:solidFill>
                  <a:schemeClr val="accent6"/>
                </a:solidFill>
              </a:rPr>
              <a:t>YES</a:t>
            </a:r>
            <a:r>
              <a:rPr lang="en-US" sz="2400" b="1" dirty="0" smtClean="0"/>
              <a:t> / NO</a:t>
            </a:r>
            <a:endParaRPr lang="en-US" sz="2000" dirty="0"/>
          </a:p>
          <a:p>
            <a:endParaRPr lang="en-US" dirty="0"/>
          </a:p>
          <a:p>
            <a:endParaRPr lang="en-US" dirty="0"/>
          </a:p>
        </p:txBody>
      </p:sp>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Task: binary (or multi-class) </a:t>
            </a:r>
            <a:r>
              <a:rPr lang="en-US" dirty="0" smtClean="0"/>
              <a:t>classification </a:t>
            </a:r>
            <a:endParaRPr lang="en-US" dirty="0"/>
          </a:p>
        </p:txBody>
      </p:sp>
      <p:sp>
        <p:nvSpPr>
          <p:cNvPr id="10" name="Ορθογώνιο 9"/>
          <p:cNvSpPr/>
          <p:nvPr/>
        </p:nvSpPr>
        <p:spPr>
          <a:xfrm>
            <a:off x="278324" y="4709704"/>
            <a:ext cx="6695681" cy="830997"/>
          </a:xfrm>
          <a:prstGeom prst="rect">
            <a:avLst/>
          </a:prstGeom>
        </p:spPr>
        <p:txBody>
          <a:bodyPr wrap="square">
            <a:spAutoFit/>
          </a:bodyPr>
          <a:lstStyle/>
          <a:p>
            <a:r>
              <a:rPr lang="en-US" sz="1600" dirty="0"/>
              <a:t>It is also possible to include more than two entities as well:</a:t>
            </a:r>
            <a:br>
              <a:rPr lang="en-US" sz="1600" dirty="0"/>
            </a:br>
            <a:r>
              <a:rPr lang="en-US" sz="1600" dirty="0"/>
              <a:t>“At codons 12, the occurrence of point mutations from G to T were observed” </a:t>
            </a:r>
            <a:r>
              <a:rPr lang="en-US" sz="1600" dirty="0">
                <a:sym typeface="Wingdings"/>
              </a:rPr>
              <a:t> </a:t>
            </a:r>
            <a:r>
              <a:rPr lang="en-US" sz="1600" dirty="0"/>
              <a:t>point mutation(</a:t>
            </a:r>
            <a:r>
              <a:rPr lang="en-US" sz="1600" b="1" dirty="0"/>
              <a:t>codon</a:t>
            </a:r>
            <a:r>
              <a:rPr lang="en-US" sz="1600" dirty="0"/>
              <a:t>, </a:t>
            </a:r>
            <a:r>
              <a:rPr lang="en-US" sz="1600" b="1" dirty="0"/>
              <a:t>12</a:t>
            </a:r>
            <a:r>
              <a:rPr lang="en-US" sz="1600" dirty="0"/>
              <a:t>, </a:t>
            </a:r>
            <a:r>
              <a:rPr lang="en-US" sz="1600" b="1" dirty="0"/>
              <a:t>G</a:t>
            </a:r>
            <a:r>
              <a:rPr lang="en-US" sz="1600" dirty="0"/>
              <a:t>, </a:t>
            </a:r>
            <a:r>
              <a:rPr lang="en-US" sz="1600" b="1" dirty="0"/>
              <a:t>T</a:t>
            </a:r>
            <a:r>
              <a:rPr lang="en-US" sz="1600" dirty="0"/>
              <a:t>)</a:t>
            </a:r>
          </a:p>
        </p:txBody>
      </p:sp>
    </p:spTree>
    <p:extLst>
      <p:ext uri="{BB962C8B-B14F-4D97-AF65-F5344CB8AC3E}">
        <p14:creationId xmlns:p14="http://schemas.microsoft.com/office/powerpoint/2010/main" val="3482796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3646" y="2982314"/>
            <a:ext cx="1644359"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5" name="TextBox 4"/>
          <p:cNvSpPr txBox="1"/>
          <p:nvPr/>
        </p:nvSpPr>
        <p:spPr>
          <a:xfrm>
            <a:off x="4554235" y="2982313"/>
            <a:ext cx="1764000" cy="52200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6" name="TextBox 5"/>
          <p:cNvSpPr txBox="1"/>
          <p:nvPr/>
        </p:nvSpPr>
        <p:spPr>
          <a:xfrm>
            <a:off x="6504465" y="2968738"/>
            <a:ext cx="1764000" cy="523220"/>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sp>
        <p:nvSpPr>
          <p:cNvPr id="8" name="TextBox 7"/>
          <p:cNvSpPr txBox="1"/>
          <p:nvPr/>
        </p:nvSpPr>
        <p:spPr>
          <a:xfrm>
            <a:off x="1774546" y="24641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
        <p:nvSpPr>
          <p:cNvPr id="13" name="Rounded Rectangle 12"/>
          <p:cNvSpPr/>
          <p:nvPr/>
        </p:nvSpPr>
        <p:spPr>
          <a:xfrm>
            <a:off x="2757155" y="3688729"/>
            <a:ext cx="1577340"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14" name="Rounded Rectangle 13"/>
          <p:cNvSpPr/>
          <p:nvPr/>
        </p:nvSpPr>
        <p:spPr>
          <a:xfrm>
            <a:off x="4681686" y="3688729"/>
            <a:ext cx="1509098"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15" name="Rounded Rectangle 14"/>
          <p:cNvSpPr/>
          <p:nvPr/>
        </p:nvSpPr>
        <p:spPr>
          <a:xfrm>
            <a:off x="6640978" y="3688729"/>
            <a:ext cx="1490974"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16" name="Straight Connector 15"/>
          <p:cNvCxnSpPr/>
          <p:nvPr/>
        </p:nvCxnSpPr>
        <p:spPr>
          <a:xfrm>
            <a:off x="3743751" y="1774133"/>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63092" y="1774132"/>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11992" y="4633080"/>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smtClean="0">
                <a:solidFill>
                  <a:srgbClr val="000090"/>
                </a:solidFill>
              </a:rPr>
              <a:t>e</a:t>
            </a:r>
            <a:r>
              <a:rPr lang="en-US" sz="1100" baseline="-25000" dirty="0" smtClean="0">
                <a:solidFill>
                  <a:srgbClr val="000090"/>
                </a:solidFill>
              </a:rPr>
              <a:t>1</a:t>
            </a:r>
            <a:endParaRPr lang="en-US" sz="1100" baseline="-25000" dirty="0">
              <a:solidFill>
                <a:srgbClr val="000090"/>
              </a:solidFill>
            </a:endParaRPr>
          </a:p>
        </p:txBody>
      </p:sp>
      <p:sp>
        <p:nvSpPr>
          <p:cNvPr id="23" name="Rounded Rectangle 22"/>
          <p:cNvSpPr/>
          <p:nvPr/>
        </p:nvSpPr>
        <p:spPr>
          <a:xfrm>
            <a:off x="6888882" y="4633080"/>
            <a:ext cx="1851025"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context </a:t>
            </a:r>
            <a:r>
              <a:rPr lang="en-US" sz="1100" dirty="0" err="1" smtClean="0">
                <a:solidFill>
                  <a:schemeClr val="tx1"/>
                </a:solidFill>
              </a:rPr>
              <a:t>embeddings</a:t>
            </a:r>
            <a:endParaRPr lang="en-US" sz="1100" dirty="0">
              <a:solidFill>
                <a:schemeClr val="tx1"/>
              </a:solidFill>
            </a:endParaRPr>
          </a:p>
        </p:txBody>
      </p:sp>
      <p:sp>
        <p:nvSpPr>
          <p:cNvPr id="24" name="Rounded Rectangle 23"/>
          <p:cNvSpPr/>
          <p:nvPr/>
        </p:nvSpPr>
        <p:spPr>
          <a:xfrm>
            <a:off x="5150437" y="4636864"/>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Embeddings</a:t>
            </a:r>
            <a:r>
              <a:rPr lang="en-US" sz="1100" dirty="0" smtClean="0">
                <a:solidFill>
                  <a:schemeClr val="tx1"/>
                </a:solidFill>
              </a:rPr>
              <a:t> </a:t>
            </a:r>
            <a:r>
              <a:rPr lang="en-US" sz="1100" dirty="0">
                <a:solidFill>
                  <a:srgbClr val="7030A0"/>
                </a:solidFill>
              </a:rPr>
              <a:t>e</a:t>
            </a:r>
            <a:r>
              <a:rPr lang="en-US" sz="1100" baseline="-25000" dirty="0">
                <a:solidFill>
                  <a:srgbClr val="7030A0"/>
                </a:solidFill>
              </a:rPr>
              <a:t>2</a:t>
            </a:r>
          </a:p>
        </p:txBody>
      </p:sp>
      <p:cxnSp>
        <p:nvCxnSpPr>
          <p:cNvPr id="25" name="Straight Arrow Connector 24"/>
          <p:cNvCxnSpPr>
            <a:endCxn id="22" idx="2"/>
          </p:cNvCxnSpPr>
          <p:nvPr/>
        </p:nvCxnSpPr>
        <p:spPr>
          <a:xfrm flipV="1">
            <a:off x="3503010" y="5090280"/>
            <a:ext cx="697652" cy="340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5939107" y="5094064"/>
            <a:ext cx="227555" cy="35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5963" y="3014744"/>
            <a:ext cx="2190998" cy="738664"/>
          </a:xfrm>
          <a:prstGeom prst="rect">
            <a:avLst/>
          </a:prstGeom>
        </p:spPr>
        <p:txBody>
          <a:bodyPr wrap="square">
            <a:spAutoFit/>
          </a:bodyPr>
          <a:lstStyle/>
          <a:p>
            <a:r>
              <a:rPr lang="en-US" sz="1400" dirty="0" smtClean="0"/>
              <a:t>2) word </a:t>
            </a:r>
            <a:r>
              <a:rPr lang="en-US" sz="1400"/>
              <a:t>sequences </a:t>
            </a:r>
            <a:r>
              <a:rPr lang="en-US" sz="1400" smtClean="0"/>
              <a:t>concatenated with </a:t>
            </a:r>
            <a:r>
              <a:rPr lang="en-US" sz="1400" dirty="0"/>
              <a:t>positional features</a:t>
            </a:r>
          </a:p>
        </p:txBody>
      </p:sp>
      <p:sp>
        <p:nvSpPr>
          <p:cNvPr id="28" name="Rectangle 27"/>
          <p:cNvSpPr/>
          <p:nvPr/>
        </p:nvSpPr>
        <p:spPr>
          <a:xfrm>
            <a:off x="115962" y="1840369"/>
            <a:ext cx="2182738" cy="523220"/>
          </a:xfrm>
          <a:prstGeom prst="rect">
            <a:avLst/>
          </a:prstGeom>
        </p:spPr>
        <p:txBody>
          <a:bodyPr wrap="square">
            <a:spAutoFit/>
          </a:bodyPr>
          <a:lstStyle/>
          <a:p>
            <a:pPr marL="342900" indent="-342900">
              <a:buAutoNum type="arabicParenR"/>
            </a:pPr>
            <a:r>
              <a:rPr lang="en-US" sz="1400" dirty="0" smtClean="0"/>
              <a:t>context-wise </a:t>
            </a:r>
            <a:r>
              <a:rPr lang="en-US" sz="1400" dirty="0"/>
              <a:t>split </a:t>
            </a:r>
            <a:r>
              <a:rPr lang="en-US" sz="1400" dirty="0" smtClean="0"/>
              <a:t>of </a:t>
            </a:r>
            <a:r>
              <a:rPr lang="en-US" sz="1400" dirty="0"/>
              <a:t>the sentence</a:t>
            </a:r>
          </a:p>
        </p:txBody>
      </p:sp>
      <p:sp>
        <p:nvSpPr>
          <p:cNvPr id="29" name="Rectangle 28"/>
          <p:cNvSpPr/>
          <p:nvPr/>
        </p:nvSpPr>
        <p:spPr>
          <a:xfrm>
            <a:off x="138511" y="4205684"/>
            <a:ext cx="2160190" cy="1169551"/>
          </a:xfrm>
          <a:prstGeom prst="rect">
            <a:avLst/>
          </a:prstGeom>
        </p:spPr>
        <p:txBody>
          <a:bodyPr wrap="square">
            <a:spAutoFit/>
          </a:bodyPr>
          <a:lstStyle/>
          <a:p>
            <a:r>
              <a:rPr lang="en-US" sz="1400" dirty="0" smtClean="0"/>
              <a:t>3) concatenating </a:t>
            </a:r>
            <a:r>
              <a:rPr lang="en-US" sz="1400" dirty="0" err="1" smtClean="0"/>
              <a:t>embeddings</a:t>
            </a:r>
            <a:r>
              <a:rPr lang="en-US" sz="1400" dirty="0" smtClean="0"/>
              <a:t> </a:t>
            </a:r>
            <a:r>
              <a:rPr lang="en-US" sz="1400" dirty="0"/>
              <a:t>of </a:t>
            </a:r>
            <a:r>
              <a:rPr lang="en-US" sz="1400" dirty="0" smtClean="0"/>
              <a:t>two </a:t>
            </a:r>
            <a:r>
              <a:rPr lang="en-US" sz="1400" dirty="0"/>
              <a:t>entities </a:t>
            </a:r>
            <a:r>
              <a:rPr lang="en-US" sz="1400" dirty="0" smtClean="0"/>
              <a:t>with average </a:t>
            </a:r>
            <a:r>
              <a:rPr lang="en-US" sz="1400" dirty="0"/>
              <a:t>of </a:t>
            </a:r>
            <a:r>
              <a:rPr lang="en-US" sz="1400" dirty="0" smtClean="0"/>
              <a:t>word </a:t>
            </a:r>
            <a:r>
              <a:rPr lang="en-US" sz="1400" dirty="0" err="1"/>
              <a:t>embeddings</a:t>
            </a:r>
            <a:r>
              <a:rPr lang="en-US" sz="1400" dirty="0"/>
              <a:t> for </a:t>
            </a:r>
            <a:r>
              <a:rPr lang="en-US" sz="1400" dirty="0" smtClean="0"/>
              <a:t>rest </a:t>
            </a:r>
            <a:r>
              <a:rPr lang="en-US" sz="1400" dirty="0"/>
              <a:t>of the words</a:t>
            </a:r>
          </a:p>
        </p:txBody>
      </p:sp>
      <p:sp>
        <p:nvSpPr>
          <p:cNvPr id="33" name="Rounded Rectangle 32"/>
          <p:cNvSpPr/>
          <p:nvPr/>
        </p:nvSpPr>
        <p:spPr>
          <a:xfrm>
            <a:off x="2097088" y="1908602"/>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Left</a:t>
            </a:r>
          </a:p>
        </p:txBody>
      </p:sp>
      <p:sp>
        <p:nvSpPr>
          <p:cNvPr id="34" name="Rounded Rectangle 33"/>
          <p:cNvSpPr/>
          <p:nvPr/>
        </p:nvSpPr>
        <p:spPr>
          <a:xfrm>
            <a:off x="3954319" y="1908602"/>
            <a:ext cx="157967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Middle</a:t>
            </a:r>
          </a:p>
        </p:txBody>
      </p:sp>
      <p:sp>
        <p:nvSpPr>
          <p:cNvPr id="35" name="Rounded Rectangle 34"/>
          <p:cNvSpPr/>
          <p:nvPr/>
        </p:nvSpPr>
        <p:spPr>
          <a:xfrm>
            <a:off x="5792196" y="1919564"/>
            <a:ext cx="1490974"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Right</a:t>
            </a:r>
          </a:p>
        </p:txBody>
      </p:sp>
      <p:sp>
        <p:nvSpPr>
          <p:cNvPr id="3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Features / Input representation</a:t>
            </a:r>
          </a:p>
        </p:txBody>
      </p:sp>
      <p:sp>
        <p:nvSpPr>
          <p:cNvPr id="37" name="TextBox 36"/>
          <p:cNvSpPr txBox="1"/>
          <p:nvPr/>
        </p:nvSpPr>
        <p:spPr>
          <a:xfrm>
            <a:off x="1800942" y="5434991"/>
            <a:ext cx="7166254"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amazing pictures</a:t>
            </a:r>
            <a:endParaRPr lang="en-US" sz="1400" b="1" dirty="0">
              <a:solidFill>
                <a:srgbClr val="000090"/>
              </a:solidFill>
            </a:endParaRPr>
          </a:p>
        </p:txBody>
      </p:sp>
    </p:spTree>
    <p:extLst>
      <p:ext uri="{BB962C8B-B14F-4D97-AF65-F5344CB8AC3E}">
        <p14:creationId xmlns:p14="http://schemas.microsoft.com/office/powerpoint/2010/main" val="418668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smtClean="0"/>
                <a:t>Regression</a:t>
              </a:r>
              <a:endParaRPr lang="en-US" dirty="0"/>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class A</a:t>
              </a:r>
              <a:endParaRPr lang="en-US" sz="1400"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class A</a:t>
              </a:r>
              <a:endParaRPr lang="en-US" sz="1400"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smtClean="0"/>
                <a:t>Clustering</a:t>
              </a:r>
              <a:endParaRPr lang="en-US" dirty="0"/>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54049" y="1541471"/>
            <a:ext cx="1945706" cy="447811"/>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77" name="TextBox 76"/>
          <p:cNvSpPr txBox="1"/>
          <p:nvPr/>
        </p:nvSpPr>
        <p:spPr>
          <a:xfrm>
            <a:off x="1309200" y="5348078"/>
            <a:ext cx="6012306"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a:t>
            </a:r>
            <a:r>
              <a:rPr lang="en-US" sz="1400" b="1" smtClean="0">
                <a:solidFill>
                  <a:srgbClr val="000090"/>
                </a:solidFill>
              </a:rPr>
              <a:t>Plus  </a:t>
            </a:r>
            <a:r>
              <a:rPr lang="en-US" sz="1400" smtClean="0"/>
              <a:t>includes </a:t>
            </a:r>
            <a:r>
              <a:rPr lang="en-US" sz="1400" dirty="0" smtClean="0"/>
              <a:t>an </a:t>
            </a:r>
            <a:r>
              <a:rPr lang="en-US" sz="1400" smtClean="0"/>
              <a:t>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MLP</a:t>
            </a:r>
            <a:endParaRPr lang="en-US" dirty="0"/>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5" name="Rounded Rectangle 171"/>
          <p:cNvSpPr/>
          <p:nvPr/>
        </p:nvSpPr>
        <p:spPr>
          <a:xfrm>
            <a:off x="1057235" y="4568693"/>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46" name="Rounded Rectangle 172"/>
          <p:cNvSpPr/>
          <p:nvPr/>
        </p:nvSpPr>
        <p:spPr>
          <a:xfrm>
            <a:off x="3173700" y="4568692"/>
            <a:ext cx="22833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context </a:t>
            </a:r>
            <a:r>
              <a:rPr lang="en-US" sz="1400" dirty="0" err="1" smtClean="0">
                <a:solidFill>
                  <a:schemeClr val="tx1"/>
                </a:solidFill>
              </a:rPr>
              <a:t>embeddings</a:t>
            </a:r>
            <a:endParaRPr lang="en-US" sz="1400" dirty="0">
              <a:solidFill>
                <a:schemeClr val="tx1"/>
              </a:solidFill>
            </a:endParaRPr>
          </a:p>
        </p:txBody>
      </p:sp>
      <p:sp>
        <p:nvSpPr>
          <p:cNvPr id="47" name="Rounded Rectangle 173"/>
          <p:cNvSpPr/>
          <p:nvPr/>
        </p:nvSpPr>
        <p:spPr>
          <a:xfrm>
            <a:off x="5627765" y="4568692"/>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Embeddings</a:t>
            </a:r>
            <a:r>
              <a:rPr lang="en-US" sz="1400" dirty="0" smtClean="0">
                <a:solidFill>
                  <a:schemeClr val="tx1"/>
                </a:solidFill>
              </a:rPr>
              <a:t> </a:t>
            </a:r>
            <a:r>
              <a:rPr lang="en-US" sz="1400" dirty="0">
                <a:solidFill>
                  <a:srgbClr val="7030A0"/>
                </a:solidFill>
              </a:rPr>
              <a:t>e</a:t>
            </a:r>
            <a:r>
              <a:rPr lang="en-US" sz="1400" baseline="-25000" dirty="0">
                <a:solidFill>
                  <a:srgbClr val="7030A0"/>
                </a:solidFill>
              </a:rPr>
              <a:t>2</a:t>
            </a:r>
          </a:p>
        </p:txBody>
      </p:sp>
      <p:sp>
        <p:nvSpPr>
          <p:cNvPr id="48" name="Rounded Rectangle 175"/>
          <p:cNvSpPr/>
          <p:nvPr/>
        </p:nvSpPr>
        <p:spPr>
          <a:xfrm>
            <a:off x="3342500" y="2864852"/>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1</a:t>
            </a:r>
            <a:endParaRPr lang="en-US" sz="1400" dirty="0">
              <a:solidFill>
                <a:schemeClr val="tx1"/>
              </a:solidFill>
            </a:endParaRPr>
          </a:p>
        </p:txBody>
      </p:sp>
      <p:sp>
        <p:nvSpPr>
          <p:cNvPr id="49" name="Rounded Rectangle 176"/>
          <p:cNvSpPr/>
          <p:nvPr/>
        </p:nvSpPr>
        <p:spPr>
          <a:xfrm>
            <a:off x="3342500" y="2142526"/>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Dense Layer n</a:t>
            </a:r>
            <a:endParaRPr lang="en-US" sz="1400" dirty="0">
              <a:solidFill>
                <a:schemeClr val="tx1"/>
              </a:solidFill>
            </a:endParaRPr>
          </a:p>
        </p:txBody>
      </p:sp>
      <p:sp>
        <p:nvSpPr>
          <p:cNvPr id="50" name="TextBox 49"/>
          <p:cNvSpPr txBox="1"/>
          <p:nvPr/>
        </p:nvSpPr>
        <p:spPr>
          <a:xfrm>
            <a:off x="4219976" y="2597143"/>
            <a:ext cx="428258" cy="307777"/>
          </a:xfrm>
          <a:prstGeom prst="rect">
            <a:avLst/>
          </a:prstGeom>
          <a:noFill/>
        </p:spPr>
        <p:txBody>
          <a:bodyPr wrap="square" rtlCol="0">
            <a:spAutoFit/>
          </a:bodyPr>
          <a:lstStyle/>
          <a:p>
            <a:r>
              <a:rPr lang="mr-IN" sz="1400" b="1" dirty="0" smtClean="0"/>
              <a:t>…</a:t>
            </a:r>
            <a:endParaRPr lang="en-US" sz="1400" b="1" dirty="0"/>
          </a:p>
        </p:txBody>
      </p:sp>
      <p:cxnSp>
        <p:nvCxnSpPr>
          <p:cNvPr id="51" name="Elbow Connector 180"/>
          <p:cNvCxnSpPr>
            <a:stCxn id="45" idx="0"/>
            <a:endCxn id="48" idx="2"/>
          </p:cNvCxnSpPr>
          <p:nvPr/>
        </p:nvCxnSpPr>
        <p:spPr>
          <a:xfrm rot="5400000" flipH="1" flipV="1">
            <a:off x="2615035" y="2868376"/>
            <a:ext cx="1115370"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4900302" y="2868375"/>
            <a:ext cx="1115369"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315353" y="3453323"/>
            <a:ext cx="0" cy="1115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59818" y="6102013"/>
            <a:ext cx="5311069" cy="369332"/>
          </a:xfrm>
          <a:prstGeom prst="rect">
            <a:avLst/>
          </a:prstGeom>
          <a:noFill/>
        </p:spPr>
        <p:txBody>
          <a:bodyPr wrap="none" rtlCol="0">
            <a:spAutoFit/>
          </a:bodyPr>
          <a:lstStyle/>
          <a:p>
            <a:r>
              <a:rPr lang="en-US" dirty="0" smtClean="0"/>
              <a:t>Simple </a:t>
            </a:r>
            <a:r>
              <a:rPr lang="en-US" smtClean="0"/>
              <a:t>fully-connected multi-layer perceptron</a:t>
            </a:r>
            <a:endParaRPr lang="el-GR" dirty="0"/>
          </a:p>
        </p:txBody>
      </p:sp>
    </p:spTree>
    <p:extLst>
      <p:ext uri="{BB962C8B-B14F-4D97-AF65-F5344CB8AC3E}">
        <p14:creationId xmlns:p14="http://schemas.microsoft.com/office/powerpoint/2010/main" val="63847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Convolutional Layer</a:t>
              </a:r>
              <a:endParaRPr lang="en-US" sz="1400" dirty="0">
                <a:solidFill>
                  <a:schemeClr val="tx1"/>
                </a:solidFill>
              </a:endParaRP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Max Pooling</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90"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a:t>
            </a:r>
            <a:endParaRPr lang="en-US" dirty="0"/>
          </a:p>
        </p:txBody>
      </p:sp>
      <p:sp>
        <p:nvSpPr>
          <p:cNvPr id="34" name="Ορθογώνιο 33"/>
          <p:cNvSpPr/>
          <p:nvPr/>
        </p:nvSpPr>
        <p:spPr>
          <a:xfrm>
            <a:off x="1403756" y="6305066"/>
            <a:ext cx="6336488" cy="276999"/>
          </a:xfrm>
          <a:prstGeom prst="rect">
            <a:avLst/>
          </a:prstGeom>
        </p:spPr>
        <p:txBody>
          <a:bodyPr wrap="square">
            <a:spAutoFit/>
          </a:bodyPr>
          <a:lstStyle/>
          <a:p>
            <a:r>
              <a:rPr lang="en-US" sz="1200" i="1" dirty="0">
                <a:latin typeface="Arial" charset="0"/>
                <a:ea typeface="Arial" charset="0"/>
                <a:cs typeface="Arial" charset="0"/>
              </a:rPr>
              <a:t>Zeng, </a:t>
            </a:r>
            <a:r>
              <a:rPr lang="en-US" sz="1200" i="1" dirty="0" err="1">
                <a:latin typeface="Arial" charset="0"/>
                <a:ea typeface="Arial" charset="0"/>
                <a:cs typeface="Arial" charset="0"/>
              </a:rPr>
              <a:t>D.et</a:t>
            </a:r>
            <a:r>
              <a:rPr lang="en-US" sz="1200" i="1" dirty="0">
                <a:latin typeface="Arial" charset="0"/>
                <a:ea typeface="Arial" charset="0"/>
                <a:cs typeface="Arial" charset="0"/>
              </a:rPr>
              <a:t> al.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convolutional deep neural </a:t>
            </a:r>
            <a:r>
              <a:rPr lang="en-US" sz="1200" i="1" dirty="0" err="1">
                <a:latin typeface="Arial" charset="0"/>
                <a:ea typeface="Arial" charset="0"/>
                <a:cs typeface="Arial" charset="0"/>
              </a:rPr>
              <a:t>network”.COLING</a:t>
            </a:r>
            <a:r>
              <a:rPr lang="en-US" sz="1200"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CNN </a:t>
              </a:r>
              <a:r>
                <a:rPr lang="en-US" sz="1400" dirty="0">
                  <a:solidFill>
                    <a:schemeClr val="tx1"/>
                  </a:solidFill>
                </a:rPr>
                <a:t>with multiple filter </a:t>
              </a:r>
              <a:r>
                <a:rPr lang="en-US" sz="1400" dirty="0" smtClean="0">
                  <a:solidFill>
                    <a:schemeClr val="tx1"/>
                  </a:solidFill>
                </a:rPr>
                <a:t>sizes</a:t>
              </a:r>
              <a:endParaRPr lang="en-US" sz="1400" dirty="0">
                <a:solidFill>
                  <a:schemeClr val="tx1"/>
                </a:solidFill>
              </a:endParaRP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CNN (2)</a:t>
            </a:r>
            <a:endParaRPr lang="en-US" dirty="0"/>
          </a:p>
        </p:txBody>
      </p:sp>
      <p:grpSp>
        <p:nvGrpSpPr>
          <p:cNvPr id="2" name="Ομάδα 1"/>
          <p:cNvGrpSpPr/>
          <p:nvPr/>
        </p:nvGrpSpPr>
        <p:grpSpPr>
          <a:xfrm>
            <a:off x="362275" y="1971831"/>
            <a:ext cx="2980966" cy="1659523"/>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a:solidFill>
                    <a:schemeClr val="tx1"/>
                  </a:solidFill>
                </a:rPr>
                <a:t>f</a:t>
              </a:r>
              <a:r>
                <a:rPr lang="en-US" sz="1200" dirty="0" smtClean="0">
                  <a:solidFill>
                    <a:schemeClr val="tx1"/>
                  </a:solidFill>
                </a:rPr>
                <a:t>ilter=2</a:t>
              </a:r>
              <a:endParaRPr lang="en-US" sz="1200" dirty="0">
                <a:solidFill>
                  <a:schemeClr val="tx1"/>
                </a:solidFill>
              </a:endParaRP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filter=3</a:t>
              </a:r>
              <a:endParaRPr lang="en-US" sz="1200" dirty="0">
                <a:solidFill>
                  <a:schemeClr val="tx1"/>
                </a:solidFill>
              </a:endParaRP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Convolution</a:t>
              </a:r>
            </a:p>
            <a:p>
              <a:pPr algn="ctr"/>
              <a:r>
                <a:rPr lang="en-US" sz="1200" dirty="0" smtClean="0">
                  <a:solidFill>
                    <a:schemeClr val="tx1"/>
                  </a:solidFill>
                </a:rPr>
                <a:t>filter=k</a:t>
              </a:r>
              <a:endParaRPr lang="en-US" sz="1200" dirty="0">
                <a:solidFill>
                  <a:schemeClr val="tx1"/>
                </a:solidFill>
              </a:endParaRP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Pooling</a:t>
              </a:r>
              <a:endParaRPr lang="en-US" sz="1200" dirty="0">
                <a:solidFill>
                  <a:schemeClr val="tx1"/>
                </a:solidFill>
              </a:endParaRPr>
            </a:p>
          </p:txBody>
        </p:sp>
      </p:grpSp>
      <p:cxnSp>
        <p:nvCxnSpPr>
          <p:cNvPr id="57" name="Elbow Connector 14"/>
          <p:cNvCxnSpPr>
            <a:stCxn id="43" idx="3"/>
          </p:cNvCxnSpPr>
          <p:nvPr/>
        </p:nvCxnSpPr>
        <p:spPr>
          <a:xfrm flipV="1">
            <a:off x="3343241" y="2571943"/>
            <a:ext cx="1352217" cy="2296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468408" y="1787734"/>
            <a:ext cx="590002" cy="213386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4654912" y="1920851"/>
            <a:ext cx="0" cy="1228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9" name="Ορθογώνιο 78"/>
          <p:cNvSpPr/>
          <p:nvPr/>
        </p:nvSpPr>
        <p:spPr>
          <a:xfrm>
            <a:off x="245661" y="6228963"/>
            <a:ext cx="8639032" cy="276999"/>
          </a:xfrm>
          <a:prstGeom prst="rect">
            <a:avLst/>
          </a:prstGeom>
        </p:spPr>
        <p:txBody>
          <a:bodyPr wrap="square">
            <a:spAutoFit/>
          </a:bodyPr>
          <a:lstStyle/>
          <a:p>
            <a:pPr algn="ctr"/>
            <a:r>
              <a:rPr lang="en-US" sz="1200" i="1" dirty="0">
                <a:latin typeface="Arial" charset="0"/>
                <a:ea typeface="Arial" charset="0"/>
                <a:cs typeface="Arial" charset="0"/>
              </a:rPr>
              <a:t>Nguyen, T.H., </a:t>
            </a:r>
            <a:r>
              <a:rPr lang="en-US" sz="1200" i="1" dirty="0" err="1">
                <a:latin typeface="Arial" charset="0"/>
                <a:ea typeface="Arial" charset="0"/>
                <a:cs typeface="Arial" charset="0"/>
              </a:rPr>
              <a:t>Grishman</a:t>
            </a:r>
            <a:r>
              <a:rPr lang="en-US" sz="1200"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Left</a:t>
              </a:r>
              <a:endParaRPr lang="en-US" sz="1400" dirty="0">
                <a:solidFill>
                  <a:schemeClr val="tx1"/>
                </a:solidFill>
              </a:endParaRP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Middle</a:t>
              </a:r>
              <a:endParaRPr lang="en-US" sz="1400" dirty="0">
                <a:solidFill>
                  <a:schemeClr val="tx1"/>
                </a:solidFill>
              </a:endParaRP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Embeddings Right</a:t>
              </a:r>
              <a:endParaRPr lang="en-US" sz="1400" dirty="0">
                <a:solidFill>
                  <a:schemeClr val="tx1"/>
                </a:solidFill>
              </a:endParaRP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Sigmoid</a:t>
              </a:r>
              <a:endParaRPr lang="en-US" sz="1400" dirty="0">
                <a:solidFill>
                  <a:schemeClr val="tx1"/>
                </a:solidFill>
              </a:endParaRP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Word indices</a:t>
              </a:r>
            </a:p>
            <a:p>
              <a:pPr algn="ctr"/>
              <a:r>
                <a:rPr lang="en-US" sz="1400" dirty="0" smtClean="0"/>
                <a:t>[5, 7, 12, 6, 90 </a:t>
              </a:r>
              <a:r>
                <a:rPr lang="mr-IN" sz="1400" dirty="0" smtClean="0"/>
                <a:t>…</a:t>
              </a:r>
              <a:r>
                <a:rPr lang="en-US" sz="1400" dirty="0" smtClean="0"/>
                <a:t>]</a:t>
              </a:r>
              <a:endParaRPr lang="en-US" sz="1400" dirty="0"/>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 </a:t>
              </a:r>
              <a:r>
                <a:rPr lang="en-US" sz="1400" dirty="0" smtClean="0">
                  <a:solidFill>
                    <a:srgbClr val="000090"/>
                  </a:solidFill>
                </a:rPr>
                <a:t>e</a:t>
              </a:r>
              <a:r>
                <a:rPr lang="en-US" sz="1400" baseline="-25000" dirty="0" smtClean="0">
                  <a:solidFill>
                    <a:srgbClr val="000090"/>
                  </a:solidFill>
                </a:rPr>
                <a:t>1</a:t>
              </a:r>
            </a:p>
            <a:p>
              <a:pPr algn="ctr"/>
              <a:r>
                <a:rPr lang="en-US" sz="1400" dirty="0" smtClean="0"/>
                <a:t>[-1, 0, 1, 2, 3 </a:t>
              </a:r>
              <a:r>
                <a:rPr lang="mr-IN" sz="1400" dirty="0" smtClean="0"/>
                <a:t>…</a:t>
              </a:r>
              <a:r>
                <a:rPr lang="en-US" sz="1400" dirty="0" smtClean="0"/>
                <a:t>]</a:t>
              </a:r>
              <a:endParaRPr lang="en-US" sz="1400" dirty="0"/>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smtClean="0"/>
                <a:t>Position indices</a:t>
              </a:r>
              <a:r>
                <a:rPr lang="en-US" sz="1400" b="1" dirty="0">
                  <a:solidFill>
                    <a:srgbClr val="7030A0"/>
                  </a:solidFill>
                </a:rPr>
                <a:t> </a:t>
              </a:r>
              <a:r>
                <a:rPr lang="en-US" sz="1400" b="1" dirty="0" smtClean="0">
                  <a:solidFill>
                    <a:srgbClr val="7030A0"/>
                  </a:solidFill>
                </a:rPr>
                <a:t>e</a:t>
              </a:r>
              <a:r>
                <a:rPr lang="en-US" sz="1400" b="1" baseline="-25000" dirty="0">
                  <a:solidFill>
                    <a:srgbClr val="7030A0"/>
                  </a:solidFill>
                </a:rPr>
                <a:t>2</a:t>
              </a:r>
              <a:endParaRPr lang="en-US" sz="1400" b="1" dirty="0">
                <a:solidFill>
                  <a:srgbClr val="7030A0"/>
                </a:solidFill>
              </a:endParaRPr>
            </a:p>
            <a:p>
              <a:pPr algn="ctr"/>
              <a:r>
                <a:rPr lang="en-US" sz="1400" dirty="0" smtClean="0"/>
                <a:t>[-4, -3, -2 -1, 0]</a:t>
              </a:r>
              <a:endParaRPr lang="en-US" sz="1400" dirty="0"/>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a:t>
              </a:r>
              <a:r>
                <a:rPr lang="en-US" sz="1400" dirty="0" err="1" smtClean="0">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dirty="0" smtClean="0">
                  <a:solidFill>
                    <a:srgbClr val="000090"/>
                  </a:solidFill>
                </a:rPr>
                <a:t>e</a:t>
              </a:r>
              <a:r>
                <a:rPr lang="en-US" sz="1400" baseline="-25000" dirty="0" smtClean="0">
                  <a:solidFill>
                    <a:srgbClr val="000090"/>
                  </a:solidFill>
                </a:rPr>
                <a:t>1</a:t>
              </a:r>
              <a:endParaRPr lang="en-US" sz="1400" baseline="-25000" dirty="0">
                <a:solidFill>
                  <a:srgbClr val="000090"/>
                </a:solidFill>
              </a:endParaRP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Positional </a:t>
              </a:r>
              <a:r>
                <a:rPr lang="en-US" sz="1400" dirty="0" err="1" smtClean="0">
                  <a:solidFill>
                    <a:schemeClr val="tx1"/>
                  </a:solidFill>
                </a:rPr>
                <a:t>emb</a:t>
              </a:r>
              <a:r>
                <a:rPr lang="en-US" sz="1400" dirty="0" smtClean="0">
                  <a:solidFill>
                    <a:schemeClr val="tx1"/>
                  </a:solidFill>
                </a:rPr>
                <a:t>. </a:t>
              </a:r>
              <a:r>
                <a:rPr lang="en-US" sz="1400" b="1" dirty="0" smtClean="0">
                  <a:solidFill>
                    <a:srgbClr val="7030A0"/>
                  </a:solidFill>
                </a:rPr>
                <a:t>e</a:t>
              </a:r>
              <a:r>
                <a:rPr lang="en-US" sz="1400" b="1" baseline="-25000" dirty="0" smtClean="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smtClean="0">
                  <a:solidFill>
                    <a:schemeClr val="accent1">
                      <a:lumMod val="75000"/>
                    </a:schemeClr>
                  </a:solidFill>
                </a:rPr>
                <a:t>OR</a:t>
              </a:r>
              <a:endParaRPr lang="en-US" sz="1400" b="1" dirty="0">
                <a:solidFill>
                  <a:schemeClr val="accent1">
                    <a:lumMod val="75000"/>
                  </a:schemeClr>
                </a:solidFill>
              </a:endParaRP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smtClean="0"/>
              <a:t>The new </a:t>
            </a:r>
            <a:r>
              <a:rPr lang="en-US" sz="1400" b="1" dirty="0" smtClean="0">
                <a:solidFill>
                  <a:srgbClr val="000090"/>
                </a:solidFill>
              </a:rPr>
              <a:t>iPhone 7 Plus       </a:t>
            </a:r>
            <a:r>
              <a:rPr lang="en-US" sz="1400" dirty="0" smtClean="0"/>
              <a:t>includes an improved         </a:t>
            </a:r>
            <a:r>
              <a:rPr lang="en-US" sz="1400" b="1" dirty="0" smtClean="0">
                <a:solidFill>
                  <a:srgbClr val="7030A0"/>
                </a:solidFill>
              </a:rPr>
              <a:t>camera</a:t>
            </a:r>
            <a:r>
              <a:rPr lang="en-US" sz="1400" dirty="0" smtClean="0">
                <a:solidFill>
                  <a:srgbClr val="7030A0"/>
                </a:solidFill>
              </a:rPr>
              <a:t> </a:t>
            </a:r>
            <a:r>
              <a:rPr lang="en-US" sz="1400" dirty="0"/>
              <a:t>that takes </a:t>
            </a:r>
            <a:r>
              <a:rPr lang="mr-IN" sz="1400" dirty="0" smtClean="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Models: Bi-GRU</a:t>
            </a:r>
            <a:endParaRPr lang="en-US" dirty="0"/>
          </a:p>
        </p:txBody>
      </p:sp>
      <p:sp>
        <p:nvSpPr>
          <p:cNvPr id="29" name="Rounded Rectangle 59"/>
          <p:cNvSpPr/>
          <p:nvPr/>
        </p:nvSpPr>
        <p:spPr>
          <a:xfrm>
            <a:off x="3682059" y="2713160"/>
            <a:ext cx="1945706" cy="38185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Bi-GRU</a:t>
            </a:r>
            <a:endParaRPr lang="en-US" sz="1400" dirty="0">
              <a:solidFill>
                <a:schemeClr val="tx1"/>
              </a:solidFill>
            </a:endParaRPr>
          </a:p>
        </p:txBody>
      </p:sp>
      <p:cxnSp>
        <p:nvCxnSpPr>
          <p:cNvPr id="30" name="Elbow Connector 60"/>
          <p:cNvCxnSpPr>
            <a:stCxn id="5" idx="0"/>
          </p:cNvCxnSpPr>
          <p:nvPr/>
        </p:nvCxnSpPr>
        <p:spPr>
          <a:xfrm rot="5400000" flipH="1" flipV="1">
            <a:off x="3363280" y="2456308"/>
            <a:ext cx="459955" cy="222754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538706" y="2508424"/>
            <a:ext cx="459955" cy="212331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4654912" y="3095015"/>
            <a:ext cx="0" cy="705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3682059" y="2073736"/>
            <a:ext cx="1945706" cy="49323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Attention or </a:t>
            </a:r>
          </a:p>
          <a:p>
            <a:pPr algn="ctr"/>
            <a:r>
              <a:rPr lang="en-US" sz="1400" dirty="0" smtClean="0">
                <a:solidFill>
                  <a:schemeClr val="tx1"/>
                </a:solidFill>
              </a:rPr>
              <a:t>Max Pooling</a:t>
            </a:r>
            <a:endParaRPr lang="en-US" sz="1400" dirty="0">
              <a:solidFill>
                <a:schemeClr val="tx1"/>
              </a:solidFill>
            </a:endParaRPr>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1" name="Ορθογώνιο 40"/>
          <p:cNvSpPr/>
          <p:nvPr/>
        </p:nvSpPr>
        <p:spPr>
          <a:xfrm>
            <a:off x="423080" y="6119939"/>
            <a:ext cx="8529851" cy="461665"/>
          </a:xfrm>
          <a:prstGeom prst="rect">
            <a:avLst/>
          </a:prstGeom>
        </p:spPr>
        <p:txBody>
          <a:bodyPr wrap="square">
            <a:spAutoFit/>
          </a:bodyPr>
          <a:lstStyle/>
          <a:p>
            <a:pPr algn="ctr"/>
            <a:r>
              <a:rPr lang="en-US" sz="1200" i="1" dirty="0">
                <a:latin typeface="Arial" charset="0"/>
                <a:ea typeface="Arial" charset="0"/>
                <a:cs typeface="Arial" charset="0"/>
              </a:rPr>
              <a:t>Zhang, D., Wang, D.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recurrent neural network.” </a:t>
            </a:r>
            <a:r>
              <a:rPr lang="en-US" sz="1200" i="1" dirty="0" smtClean="0">
                <a:latin typeface="Arial" charset="0"/>
                <a:ea typeface="Arial" charset="0"/>
                <a:cs typeface="Arial" charset="0"/>
              </a:rPr>
              <a:t>-</a:t>
            </a:r>
            <a:r>
              <a:rPr lang="en-US" sz="1200" i="1" dirty="0" err="1" smtClean="0">
                <a:latin typeface="Arial" charset="0"/>
                <a:ea typeface="Arial" charset="0"/>
                <a:cs typeface="Arial" charset="0"/>
              </a:rPr>
              <a:t>arXiv</a:t>
            </a:r>
            <a:r>
              <a:rPr lang="en-US" sz="1200" i="1" dirty="0" smtClean="0">
                <a:latin typeface="Arial" charset="0"/>
                <a:ea typeface="Arial" charset="0"/>
                <a:cs typeface="Arial" charset="0"/>
              </a:rPr>
              <a:t> </a:t>
            </a:r>
            <a:r>
              <a:rPr lang="en-US" sz="1200" i="1" dirty="0">
                <a:latin typeface="Arial" charset="0"/>
                <a:ea typeface="Arial" charset="0"/>
                <a:cs typeface="Arial" charset="0"/>
              </a:rPr>
              <a:t>preprint arXiv:1508.01006 (2015)</a:t>
            </a:r>
          </a:p>
          <a:p>
            <a:pPr algn="ctr"/>
            <a:r>
              <a:rPr lang="en-US" sz="1200" i="1" dirty="0">
                <a:latin typeface="Arial" charset="0"/>
                <a:ea typeface="Arial" charset="0"/>
                <a:cs typeface="Arial" charset="0"/>
              </a:rPr>
              <a:t>Zhou, P. et al. “Attention-based bidirectional LSTM networks for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Distant Supervision</a:t>
            </a:r>
            <a:endParaRPr lang="en-US" dirty="0"/>
          </a:p>
        </p:txBody>
      </p:sp>
      <p:sp>
        <p:nvSpPr>
          <p:cNvPr id="7" name="Content Placeholder 2"/>
          <p:cNvSpPr>
            <a:spLocks noGrp="1"/>
          </p:cNvSpPr>
          <p:nvPr>
            <p:ph idx="1"/>
          </p:nvPr>
        </p:nvSpPr>
        <p:spPr>
          <a:xfrm>
            <a:off x="349627" y="1281634"/>
            <a:ext cx="8529131" cy="1998048"/>
          </a:xfrm>
        </p:spPr>
        <p:txBody>
          <a:bodyPr>
            <a:normAutofit/>
          </a:bodyPr>
          <a:lstStyle/>
          <a:p>
            <a:pPr marL="0" indent="0">
              <a:buNone/>
            </a:pPr>
            <a:r>
              <a:rPr lang="en-US" sz="1800" dirty="0">
                <a:solidFill>
                  <a:schemeClr val="tx1"/>
                </a:solidFill>
              </a:rPr>
              <a:t>C</a:t>
            </a:r>
            <a:r>
              <a:rPr lang="en-US" sz="1800" dirty="0" smtClean="0">
                <a:solidFill>
                  <a:schemeClr val="tx1"/>
                </a:solidFill>
              </a:rPr>
              <a:t>ircumvent </a:t>
            </a:r>
            <a:r>
              <a:rPr lang="en-US" sz="1800" dirty="0">
                <a:solidFill>
                  <a:schemeClr val="tx1"/>
                </a:solidFill>
              </a:rPr>
              <a:t>the </a:t>
            </a:r>
            <a:r>
              <a:rPr lang="en-US" sz="1800" b="1" dirty="0">
                <a:solidFill>
                  <a:schemeClr val="accent2"/>
                </a:solidFill>
              </a:rPr>
              <a:t>annotation</a:t>
            </a:r>
            <a:r>
              <a:rPr lang="en-US" sz="1800" dirty="0">
                <a:solidFill>
                  <a:schemeClr val="tx1"/>
                </a:solidFill>
              </a:rPr>
              <a:t> </a:t>
            </a:r>
            <a:r>
              <a:rPr lang="en-US" sz="1800" dirty="0" smtClean="0">
                <a:solidFill>
                  <a:schemeClr val="tx1"/>
                </a:solidFill>
              </a:rPr>
              <a:t>problem </a:t>
            </a:r>
            <a:r>
              <a:rPr lang="mr-IN" sz="1800" dirty="0" smtClean="0">
                <a:solidFill>
                  <a:schemeClr val="tx1"/>
                </a:solidFill>
              </a:rPr>
              <a:t>–</a:t>
            </a:r>
            <a:r>
              <a:rPr lang="en-US" sz="1800" dirty="0" smtClean="0">
                <a:solidFill>
                  <a:schemeClr val="tx1"/>
                </a:solidFill>
              </a:rPr>
              <a:t> create large dataset</a:t>
            </a:r>
          </a:p>
          <a:p>
            <a:pPr marL="0" indent="0">
              <a:buNone/>
            </a:pPr>
            <a:r>
              <a:rPr lang="en-US" sz="1800" dirty="0">
                <a:solidFill>
                  <a:schemeClr val="tx1"/>
                </a:solidFill>
              </a:rPr>
              <a:t>E</a:t>
            </a:r>
            <a:r>
              <a:rPr lang="en-US" sz="1800" dirty="0" smtClean="0">
                <a:solidFill>
                  <a:schemeClr val="tx1"/>
                </a:solidFill>
              </a:rPr>
              <a:t>xploit </a:t>
            </a:r>
            <a:r>
              <a:rPr lang="en-US" sz="1800" dirty="0">
                <a:solidFill>
                  <a:schemeClr val="tx1"/>
                </a:solidFill>
              </a:rPr>
              <a:t>large </a:t>
            </a:r>
            <a:r>
              <a:rPr lang="en-US" sz="1800" dirty="0" smtClean="0">
                <a:solidFill>
                  <a:schemeClr val="tx1"/>
                </a:solidFill>
              </a:rPr>
              <a:t>knowledge bases </a:t>
            </a:r>
            <a:r>
              <a:rPr lang="en-US" sz="1800" dirty="0">
                <a:solidFill>
                  <a:schemeClr val="tx1"/>
                </a:solidFill>
              </a:rPr>
              <a:t>to </a:t>
            </a:r>
            <a:r>
              <a:rPr lang="en-US" sz="1800" b="1" dirty="0">
                <a:solidFill>
                  <a:schemeClr val="accent2"/>
                </a:solidFill>
              </a:rPr>
              <a:t>automatically label </a:t>
            </a:r>
            <a:r>
              <a:rPr lang="en-US" sz="1800" dirty="0">
                <a:solidFill>
                  <a:schemeClr val="tx1"/>
                </a:solidFill>
              </a:rPr>
              <a:t>entities </a:t>
            </a:r>
            <a:r>
              <a:rPr lang="en-US" sz="1800" dirty="0" smtClean="0">
                <a:solidFill>
                  <a:schemeClr val="tx1"/>
                </a:solidFill>
              </a:rPr>
              <a:t>and their relations in </a:t>
            </a:r>
            <a:r>
              <a:rPr lang="en-US" sz="1800" dirty="0">
                <a:solidFill>
                  <a:schemeClr val="tx1"/>
                </a:solidFill>
              </a:rPr>
              <a:t>text </a:t>
            </a:r>
          </a:p>
          <a:p>
            <a:pPr marL="0" indent="0">
              <a:buNone/>
            </a:pPr>
            <a:endParaRPr lang="en-US" sz="1200" dirty="0">
              <a:solidFill>
                <a:schemeClr val="tx1"/>
              </a:solidFill>
            </a:endParaRPr>
          </a:p>
          <a:p>
            <a:pPr marL="0" indent="0">
              <a:buNone/>
            </a:pPr>
            <a:r>
              <a:rPr lang="en-US" sz="1800" b="1" dirty="0" smtClean="0">
                <a:solidFill>
                  <a:schemeClr val="accent2"/>
                </a:solidFill>
              </a:rPr>
              <a:t>Assumption:  </a:t>
            </a:r>
          </a:p>
          <a:p>
            <a:pPr marL="0" indent="0">
              <a:buNone/>
            </a:pPr>
            <a:r>
              <a:rPr lang="en-US" sz="1800" dirty="0" smtClean="0">
                <a:solidFill>
                  <a:schemeClr val="tx1"/>
                </a:solidFill>
              </a:rPr>
              <a:t>when </a:t>
            </a:r>
            <a:r>
              <a:rPr lang="en-US" sz="1800" dirty="0">
                <a:solidFill>
                  <a:schemeClr val="tx1"/>
                </a:solidFill>
              </a:rPr>
              <a:t>two entities co-occur in </a:t>
            </a:r>
            <a:r>
              <a:rPr lang="en-US" sz="1800" dirty="0" smtClean="0">
                <a:solidFill>
                  <a:schemeClr val="tx1"/>
                </a:solidFill>
              </a:rPr>
              <a:t>a sentence, </a:t>
            </a:r>
            <a:r>
              <a:rPr lang="en-US" sz="1800" dirty="0">
                <a:solidFill>
                  <a:schemeClr val="tx1"/>
                </a:solidFill>
              </a:rPr>
              <a:t>a certain </a:t>
            </a:r>
            <a:r>
              <a:rPr lang="en-US" sz="1800" dirty="0" smtClean="0">
                <a:solidFill>
                  <a:schemeClr val="tx1"/>
                </a:solidFill>
              </a:rPr>
              <a:t>relation is expressed</a:t>
            </a:r>
            <a:endParaRPr lang="en-US" sz="1800" dirty="0">
              <a:solidFill>
                <a:schemeClr val="tx1"/>
              </a:solidFill>
            </a:endParaRPr>
          </a:p>
        </p:txBody>
      </p:sp>
      <p:graphicFrame>
        <p:nvGraphicFramePr>
          <p:cNvPr id="8" name="Table 4"/>
          <p:cNvGraphicFramePr>
            <a:graphicFrameLocks noGrp="1"/>
          </p:cNvGraphicFramePr>
          <p:nvPr>
            <p:extLst>
              <p:ext uri="{D42A27DB-BD31-4B8C-83A1-F6EECF244321}">
                <p14:modId xmlns:p14="http://schemas.microsoft.com/office/powerpoint/2010/main" val="1926029904"/>
              </p:ext>
            </p:extLst>
          </p:nvPr>
        </p:nvGraphicFramePr>
        <p:xfrm>
          <a:off x="349627" y="3503622"/>
          <a:ext cx="4027586" cy="1737360"/>
        </p:xfrm>
        <a:graphic>
          <a:graphicData uri="http://schemas.openxmlformats.org/drawingml/2006/table">
            <a:tbl>
              <a:tblPr firstRow="1" bandRow="1">
                <a:tableStyleId>{1FECB4D8-DB02-4DC6-A0A2-4F2EBAE1DC90}</a:tableStyleId>
              </a:tblPr>
              <a:tblGrid>
                <a:gridCol w="1410547">
                  <a:extLst>
                    <a:ext uri="{9D8B030D-6E8A-4147-A177-3AD203B41FA5}">
                      <a16:colId xmlns:a16="http://schemas.microsoft.com/office/drawing/2014/main" val="20000"/>
                    </a:ext>
                  </a:extLst>
                </a:gridCol>
                <a:gridCol w="1433599">
                  <a:extLst>
                    <a:ext uri="{9D8B030D-6E8A-4147-A177-3AD203B41FA5}">
                      <a16:colId xmlns:a16="http://schemas.microsoft.com/office/drawing/2014/main" val="20001"/>
                    </a:ext>
                  </a:extLst>
                </a:gridCol>
                <a:gridCol w="1183440">
                  <a:extLst>
                    <a:ext uri="{9D8B030D-6E8A-4147-A177-3AD203B41FA5}">
                      <a16:colId xmlns:a16="http://schemas.microsoft.com/office/drawing/2014/main" val="20002"/>
                    </a:ext>
                  </a:extLst>
                </a:gridCol>
              </a:tblGrid>
              <a:tr h="278130">
                <a:tc>
                  <a:txBody>
                    <a:bodyPr/>
                    <a:lstStyle/>
                    <a:p>
                      <a:pPr algn="ctr"/>
                      <a:r>
                        <a:rPr lang="en-US" sz="1600" dirty="0" smtClean="0"/>
                        <a:t>Relation</a:t>
                      </a:r>
                      <a:endParaRPr lang="en-US" sz="1600" dirty="0"/>
                    </a:p>
                  </a:txBody>
                  <a:tcPr marL="68580" marR="68580" marT="34290" marB="34290"/>
                </a:tc>
                <a:tc>
                  <a:txBody>
                    <a:bodyPr/>
                    <a:lstStyle/>
                    <a:p>
                      <a:pPr algn="ctr"/>
                      <a:r>
                        <a:rPr lang="en-US" sz="1600" dirty="0" smtClean="0"/>
                        <a:t>Entity 1 </a:t>
                      </a:r>
                      <a:endParaRPr lang="en-US" sz="1600" dirty="0"/>
                    </a:p>
                  </a:txBody>
                  <a:tcPr marL="68580" marR="68580" marT="34290" marB="34290"/>
                </a:tc>
                <a:tc>
                  <a:txBody>
                    <a:bodyPr/>
                    <a:lstStyle/>
                    <a:p>
                      <a:pPr algn="ctr"/>
                      <a:r>
                        <a:rPr lang="en-US" sz="1600" dirty="0" smtClean="0"/>
                        <a:t>Entity 2</a:t>
                      </a:r>
                      <a:endParaRPr lang="en-US" sz="1600" dirty="0"/>
                    </a:p>
                  </a:txBody>
                  <a:tcPr marL="68580" marR="68580" marT="34290" marB="34290"/>
                </a:tc>
                <a:extLst>
                  <a:ext uri="{0D108BD9-81ED-4DB2-BD59-A6C34878D82A}">
                    <a16:rowId xmlns:a16="http://schemas.microsoft.com/office/drawing/2014/main" val="10000"/>
                  </a:ext>
                </a:extLst>
              </a:tr>
              <a:tr h="480060">
                <a:tc>
                  <a:txBody>
                    <a:bodyPr/>
                    <a:lstStyle/>
                    <a:p>
                      <a:pPr algn="ctr"/>
                      <a:r>
                        <a:rPr lang="en-US" sz="1600" dirty="0" smtClean="0"/>
                        <a:t>place of birth</a:t>
                      </a:r>
                      <a:endParaRPr lang="en-US" sz="1600" dirty="0"/>
                    </a:p>
                  </a:txBody>
                  <a:tcPr marL="68580" marR="68580" marT="34290" marB="34290"/>
                </a:tc>
                <a:tc>
                  <a:txBody>
                    <a:bodyPr/>
                    <a:lstStyle/>
                    <a:p>
                      <a:pPr algn="ctr"/>
                      <a:r>
                        <a:rPr lang="en-US" sz="1600" b="1" dirty="0" smtClean="0">
                          <a:solidFill>
                            <a:srgbClr val="000090"/>
                          </a:solidFill>
                        </a:rPr>
                        <a:t>Michael</a:t>
                      </a:r>
                      <a:r>
                        <a:rPr lang="en-US" sz="1600" b="1" baseline="0" dirty="0" smtClean="0">
                          <a:solidFill>
                            <a:srgbClr val="000090"/>
                          </a:solidFill>
                        </a:rPr>
                        <a:t> Jackson</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Gary</a:t>
                      </a:r>
                      <a:endParaRPr lang="en-US" sz="1600" b="1" dirty="0">
                        <a:solidFill>
                          <a:srgbClr val="660066"/>
                        </a:solidFill>
                      </a:endParaRPr>
                    </a:p>
                  </a:txBody>
                  <a:tcPr marL="68580" marR="68580" marT="34290" marB="34290"/>
                </a:tc>
                <a:extLst>
                  <a:ext uri="{0D108BD9-81ED-4DB2-BD59-A6C34878D82A}">
                    <a16:rowId xmlns:a16="http://schemas.microsoft.com/office/drawing/2014/main"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place of birth</a:t>
                      </a:r>
                    </a:p>
                  </a:txBody>
                  <a:tcPr marL="68580" marR="68580" marT="34290" marB="34290"/>
                </a:tc>
                <a:tc>
                  <a:txBody>
                    <a:bodyPr/>
                    <a:lstStyle/>
                    <a:p>
                      <a:pPr algn="ctr"/>
                      <a:r>
                        <a:rPr lang="en-US" sz="1600" b="1" dirty="0" smtClean="0">
                          <a:solidFill>
                            <a:srgbClr val="000090"/>
                          </a:solidFill>
                        </a:rPr>
                        <a:t>Barack</a:t>
                      </a:r>
                      <a:r>
                        <a:rPr lang="en-US" sz="1600" b="1" baseline="0" dirty="0" smtClean="0">
                          <a:solidFill>
                            <a:srgbClr val="000090"/>
                          </a:solidFill>
                        </a:rPr>
                        <a:t> Obama</a:t>
                      </a:r>
                      <a:endParaRPr lang="en-US" sz="1600" b="1" dirty="0">
                        <a:solidFill>
                          <a:srgbClr val="000090"/>
                        </a:solidFill>
                      </a:endParaRPr>
                    </a:p>
                  </a:txBody>
                  <a:tcPr marL="68580" marR="68580" marT="34290" marB="34290"/>
                </a:tc>
                <a:tc>
                  <a:txBody>
                    <a:bodyPr/>
                    <a:lstStyle/>
                    <a:p>
                      <a:pPr algn="ctr"/>
                      <a:r>
                        <a:rPr lang="en-US" sz="1600" b="1" dirty="0" smtClean="0">
                          <a:solidFill>
                            <a:srgbClr val="660066"/>
                          </a:solidFill>
                        </a:rPr>
                        <a:t>Hawaii</a:t>
                      </a:r>
                      <a:endParaRPr lang="en-US" sz="1600" b="1" dirty="0">
                        <a:solidFill>
                          <a:srgbClr val="660066"/>
                        </a:solidFill>
                      </a:endParaRPr>
                    </a:p>
                  </a:txBody>
                  <a:tcPr marL="68580" marR="68580" marT="34290" marB="34290"/>
                </a:tc>
                <a:extLst>
                  <a:ext uri="{0D108BD9-81ED-4DB2-BD59-A6C34878D82A}">
                    <a16:rowId xmlns:a16="http://schemas.microsoft.com/office/drawing/2014/main"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a:t>
                      </a:r>
                    </a:p>
                  </a:txBody>
                  <a:tcPr marL="68580" marR="68580" marT="34290" marB="34290"/>
                </a:tc>
                <a:tc>
                  <a:txBody>
                    <a:bodyPr/>
                    <a:lstStyle/>
                    <a:p>
                      <a:pPr algn="ctr"/>
                      <a:r>
                        <a:rPr lang="en-US" sz="1600" dirty="0" smtClean="0"/>
                        <a:t>…</a:t>
                      </a:r>
                      <a:endParaRPr lang="en-US" sz="1600" dirty="0"/>
                    </a:p>
                  </a:txBody>
                  <a:tcPr marL="68580" marR="68580" marT="34290" marB="34290"/>
                </a:tc>
                <a:tc>
                  <a:txBody>
                    <a:bodyPr/>
                    <a:lstStyle/>
                    <a:p>
                      <a:pPr algn="ctr"/>
                      <a:r>
                        <a:rPr lang="en-US" sz="1600" dirty="0" smtClean="0"/>
                        <a:t>…</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
        <p:nvSpPr>
          <p:cNvPr id="9" name="TextBox 8"/>
          <p:cNvSpPr txBox="1"/>
          <p:nvPr/>
        </p:nvSpPr>
        <p:spPr>
          <a:xfrm>
            <a:off x="332306" y="3189224"/>
            <a:ext cx="1851789" cy="338554"/>
          </a:xfrm>
          <a:prstGeom prst="rect">
            <a:avLst/>
          </a:prstGeom>
          <a:noFill/>
        </p:spPr>
        <p:txBody>
          <a:bodyPr wrap="none" rtlCol="0">
            <a:spAutoFit/>
          </a:bodyPr>
          <a:lstStyle/>
          <a:p>
            <a:r>
              <a:rPr lang="en-US" sz="1600" dirty="0"/>
              <a:t>knowledge base</a:t>
            </a:r>
          </a:p>
        </p:txBody>
      </p:sp>
      <p:cxnSp>
        <p:nvCxnSpPr>
          <p:cNvPr id="10" name="Elbow Connector 11"/>
          <p:cNvCxnSpPr>
            <a:endCxn id="13" idx="2"/>
          </p:cNvCxnSpPr>
          <p:nvPr/>
        </p:nvCxnSpPr>
        <p:spPr>
          <a:xfrm flipV="1">
            <a:off x="4377213" y="4324375"/>
            <a:ext cx="2129018" cy="912584"/>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377213" y="4076438"/>
            <a:ext cx="4065606" cy="1160521"/>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4569643" y="3828500"/>
            <a:ext cx="3873176" cy="49587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4569643" y="3770376"/>
            <a:ext cx="3873176" cy="338554"/>
          </a:xfrm>
          <a:prstGeom prst="rect">
            <a:avLst/>
          </a:prstGeom>
          <a:noFill/>
          <a:ln>
            <a:noFill/>
          </a:ln>
        </p:spPr>
        <p:txBody>
          <a:bodyPr wrap="none" rtlCol="0">
            <a:spAutoFit/>
          </a:bodyPr>
          <a:lstStyle/>
          <a:p>
            <a:r>
              <a:rPr lang="en-US" sz="1600" b="1" dirty="0">
                <a:solidFill>
                  <a:srgbClr val="000090"/>
                </a:solidFill>
              </a:rPr>
              <a:t>Barack Obama </a:t>
            </a:r>
            <a:r>
              <a:rPr lang="en-US" sz="1600" dirty="0"/>
              <a:t>moved from </a:t>
            </a:r>
            <a:r>
              <a:rPr lang="en-US" sz="1600" b="1" dirty="0">
                <a:solidFill>
                  <a:srgbClr val="660066"/>
                </a:solidFill>
              </a:rPr>
              <a:t>Gary</a:t>
            </a:r>
            <a:r>
              <a:rPr lang="en-US" sz="1600" dirty="0">
                <a:solidFill>
                  <a:srgbClr val="000090"/>
                </a:solidFill>
              </a:rPr>
              <a:t> </a:t>
            </a:r>
            <a:r>
              <a:rPr lang="en-US" sz="1600" dirty="0"/>
              <a:t>….</a:t>
            </a:r>
          </a:p>
        </p:txBody>
      </p:sp>
      <p:sp>
        <p:nvSpPr>
          <p:cNvPr id="15" name="TextBox 14"/>
          <p:cNvSpPr txBox="1"/>
          <p:nvPr/>
        </p:nvSpPr>
        <p:spPr>
          <a:xfrm>
            <a:off x="4569643" y="3551500"/>
            <a:ext cx="553357" cy="338554"/>
          </a:xfrm>
          <a:prstGeom prst="rect">
            <a:avLst/>
          </a:prstGeom>
          <a:noFill/>
        </p:spPr>
        <p:txBody>
          <a:bodyPr wrap="none" rtlCol="0">
            <a:spAutoFit/>
          </a:bodyPr>
          <a:lstStyle/>
          <a:p>
            <a:r>
              <a:rPr lang="en-US" sz="1600" dirty="0"/>
              <a:t>text</a:t>
            </a:r>
          </a:p>
        </p:txBody>
      </p:sp>
      <p:sp>
        <p:nvSpPr>
          <p:cNvPr id="16" name="Rectangle 15"/>
          <p:cNvSpPr/>
          <p:nvPr/>
        </p:nvSpPr>
        <p:spPr>
          <a:xfrm>
            <a:off x="4569643" y="4047375"/>
            <a:ext cx="3728196" cy="338554"/>
          </a:xfrm>
          <a:prstGeom prst="rect">
            <a:avLst/>
          </a:prstGeom>
        </p:spPr>
        <p:txBody>
          <a:bodyPr wrap="square">
            <a:spAutoFit/>
          </a:bodyPr>
          <a:lstStyle/>
          <a:p>
            <a:r>
              <a:rPr lang="en-US" sz="1600" b="1" dirty="0">
                <a:solidFill>
                  <a:srgbClr val="000090"/>
                </a:solidFill>
              </a:rPr>
              <a:t>Michael Jackson </a:t>
            </a:r>
            <a:r>
              <a:rPr lang="en-US" sz="1600"/>
              <a:t>met </a:t>
            </a:r>
            <a:r>
              <a:rPr lang="en-US" sz="1600" smtClean="0"/>
              <a:t>… in </a:t>
            </a:r>
            <a:r>
              <a:rPr lang="en-US" sz="1600" b="1" dirty="0">
                <a:solidFill>
                  <a:srgbClr val="660066"/>
                </a:solidFill>
              </a:rPr>
              <a:t>Hawaii</a:t>
            </a:r>
          </a:p>
        </p:txBody>
      </p:sp>
      <p:sp>
        <p:nvSpPr>
          <p:cNvPr id="17" name="TextBox 16"/>
          <p:cNvSpPr txBox="1"/>
          <p:nvPr/>
        </p:nvSpPr>
        <p:spPr>
          <a:xfrm>
            <a:off x="6810798" y="4789468"/>
            <a:ext cx="1594001" cy="338554"/>
          </a:xfrm>
          <a:prstGeom prst="rect">
            <a:avLst/>
          </a:prstGeom>
          <a:noFill/>
          <a:ln>
            <a:solidFill>
              <a:schemeClr val="bg2">
                <a:lumMod val="25000"/>
              </a:schemeClr>
            </a:solidFill>
          </a:ln>
        </p:spPr>
        <p:txBody>
          <a:bodyPr wrap="square" rtlCol="0">
            <a:spAutoFit/>
          </a:bodyPr>
          <a:lstStyle/>
          <a:p>
            <a:pPr algn="ctr"/>
            <a:r>
              <a:rPr lang="en-US" sz="1600" b="1" dirty="0"/>
              <a:t>place of birth</a:t>
            </a:r>
          </a:p>
        </p:txBody>
      </p:sp>
      <p:sp>
        <p:nvSpPr>
          <p:cNvPr id="20" name="Rectangle 26"/>
          <p:cNvSpPr/>
          <p:nvPr/>
        </p:nvSpPr>
        <p:spPr>
          <a:xfrm>
            <a:off x="257573" y="5593115"/>
            <a:ext cx="8713238" cy="646331"/>
          </a:xfrm>
          <a:prstGeom prst="rect">
            <a:avLst/>
          </a:prstGeom>
        </p:spPr>
        <p:txBody>
          <a:bodyPr wrap="square">
            <a:spAutoFit/>
          </a:bodyPr>
          <a:lstStyle/>
          <a:p>
            <a:r>
              <a:rPr lang="en-US" dirty="0"/>
              <a:t>For many ambiguous relations, mere co-occurrence does not guarantee the existence of the relation </a:t>
            </a:r>
            <a:r>
              <a:rPr lang="en-US" dirty="0" smtClean="0"/>
              <a:t> </a:t>
            </a:r>
            <a:r>
              <a:rPr lang="en-US" dirty="0" smtClean="0">
                <a:sym typeface="Wingdings"/>
              </a:rPr>
              <a:t> </a:t>
            </a:r>
            <a:r>
              <a:rPr lang="en-US" dirty="0" smtClean="0"/>
              <a:t>Distant </a:t>
            </a:r>
            <a:r>
              <a:rPr lang="en-US" dirty="0"/>
              <a:t>supervision produces </a:t>
            </a:r>
            <a:r>
              <a:rPr lang="en-US"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Attention </a:t>
            </a:r>
            <a:r>
              <a:rPr lang="en-US" dirty="0"/>
              <a:t>over Instances </a:t>
            </a:r>
          </a:p>
        </p:txBody>
      </p:sp>
      <p:sp>
        <p:nvSpPr>
          <p:cNvPr id="3" name="Ορθογώνιο 2"/>
          <p:cNvSpPr/>
          <p:nvPr/>
        </p:nvSpPr>
        <p:spPr>
          <a:xfrm>
            <a:off x="341194" y="5965799"/>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3"/>
              </a:rPr>
              <a:t>[code]</a:t>
            </a:r>
            <a:endParaRPr lang="el-GR" sz="1200" i="1" dirty="0"/>
          </a:p>
        </p:txBody>
      </p:sp>
      <p:pic>
        <p:nvPicPr>
          <p:cNvPr id="4" name="Εικόνα 3"/>
          <p:cNvPicPr>
            <a:picLocks noChangeAspect="1"/>
          </p:cNvPicPr>
          <p:nvPr/>
        </p:nvPicPr>
        <p:blipFill>
          <a:blip r:embed="rId4"/>
          <a:stretch>
            <a:fillRect/>
          </a:stretch>
        </p:blipFill>
        <p:spPr>
          <a:xfrm>
            <a:off x="341194" y="1245832"/>
            <a:ext cx="4533900" cy="4584700"/>
          </a:xfrm>
          <a:prstGeom prst="rect">
            <a:avLst/>
          </a:prstGeom>
        </p:spPr>
      </p:pic>
      <p:sp>
        <p:nvSpPr>
          <p:cNvPr id="5" name="TextBox 4"/>
          <p:cNvSpPr txBox="1"/>
          <p:nvPr/>
        </p:nvSpPr>
        <p:spPr>
          <a:xfrm>
            <a:off x="4990299" y="5015780"/>
            <a:ext cx="4153701" cy="923330"/>
          </a:xfrm>
          <a:prstGeom prst="rect">
            <a:avLst/>
          </a:prstGeom>
          <a:noFill/>
        </p:spPr>
        <p:txBody>
          <a:bodyPr wrap="none" rtlCol="0">
            <a:spAutoFit/>
          </a:bodyPr>
          <a:lstStyle/>
          <a:p>
            <a:r>
              <a:rPr lang="en-US" dirty="0" smtClean="0"/>
              <a:t>x</a:t>
            </a:r>
            <a:r>
              <a:rPr lang="en-US" baseline="-25000" dirty="0" smtClean="0"/>
              <a:t>i </a:t>
            </a:r>
            <a:r>
              <a:rPr lang="en-US" dirty="0"/>
              <a:t>sentence for an entity </a:t>
            </a:r>
            <a:r>
              <a:rPr lang="en-US" dirty="0" smtClean="0"/>
              <a:t>pair (</a:t>
            </a:r>
            <a:r>
              <a:rPr lang="en-US" dirty="0"/>
              <a:t>e</a:t>
            </a:r>
            <a:r>
              <a:rPr lang="en-US" baseline="-25000" dirty="0"/>
              <a:t>1</a:t>
            </a:r>
            <a:r>
              <a:rPr lang="en-US" dirty="0"/>
              <a:t>,e</a:t>
            </a:r>
            <a:r>
              <a:rPr lang="en-US" baseline="-25000" dirty="0"/>
              <a:t>2</a:t>
            </a:r>
            <a:r>
              <a:rPr lang="en-US" dirty="0"/>
              <a:t>)</a:t>
            </a:r>
            <a:endParaRPr lang="en-US" dirty="0" smtClean="0"/>
          </a:p>
          <a:p>
            <a:r>
              <a:rPr lang="en-US" dirty="0" smtClean="0"/>
              <a:t>n sentences for relation r(e</a:t>
            </a:r>
            <a:r>
              <a:rPr lang="en-US" baseline="-25000" dirty="0" smtClean="0"/>
              <a:t>1</a:t>
            </a:r>
            <a:r>
              <a:rPr lang="en-US" dirty="0" smtClean="0"/>
              <a:t>,e</a:t>
            </a:r>
            <a:r>
              <a:rPr lang="en-US" baseline="-25000" dirty="0" smtClean="0"/>
              <a:t>2</a:t>
            </a:r>
            <a:r>
              <a:rPr lang="en-US" dirty="0"/>
              <a:t>)</a:t>
            </a:r>
          </a:p>
          <a:p>
            <a:endParaRPr lang="el-GR" dirty="0"/>
          </a:p>
        </p:txBody>
      </p:sp>
      <p:sp>
        <p:nvSpPr>
          <p:cNvPr id="18" name="TextBox 17"/>
          <p:cNvSpPr txBox="1"/>
          <p:nvPr/>
        </p:nvSpPr>
        <p:spPr>
          <a:xfrm>
            <a:off x="4990298" y="3207034"/>
            <a:ext cx="4262883" cy="923330"/>
          </a:xfrm>
          <a:prstGeom prst="rect">
            <a:avLst/>
          </a:prstGeom>
          <a:noFill/>
        </p:spPr>
        <p:txBody>
          <a:bodyPr wrap="square" rtlCol="0">
            <a:spAutoFit/>
          </a:bodyPr>
          <a:lstStyle/>
          <a:p>
            <a:r>
              <a:rPr lang="en-US" b="1" smtClean="0"/>
              <a:t>x</a:t>
            </a:r>
            <a:r>
              <a:rPr lang="en-US" baseline="-25000" smtClean="0"/>
              <a:t>i </a:t>
            </a:r>
            <a:r>
              <a:rPr lang="en-US"/>
              <a:t>sentence </a:t>
            </a:r>
            <a:r>
              <a:rPr lang="en-US" smtClean="0"/>
              <a:t>vector representation</a:t>
            </a:r>
            <a:endParaRPr lang="en-US" dirty="0"/>
          </a:p>
          <a:p>
            <a:endParaRPr lang="en-US" dirty="0"/>
          </a:p>
          <a:p>
            <a:endParaRPr lang="el-GR" dirty="0"/>
          </a:p>
        </p:txBody>
      </p:sp>
      <p:sp>
        <p:nvSpPr>
          <p:cNvPr id="12" name="TextBox 11"/>
          <p:cNvSpPr txBox="1"/>
          <p:nvPr/>
        </p:nvSpPr>
        <p:spPr>
          <a:xfrm>
            <a:off x="3930555" y="2210328"/>
            <a:ext cx="5077031" cy="369332"/>
          </a:xfrm>
          <a:prstGeom prst="rect">
            <a:avLst/>
          </a:prstGeom>
          <a:noFill/>
        </p:spPr>
        <p:txBody>
          <a:bodyPr wrap="none" rtlCol="0">
            <a:spAutoFit/>
          </a:bodyPr>
          <a:lstStyle/>
          <a:p>
            <a:r>
              <a:rPr lang="en-US" dirty="0" err="1" smtClean="0"/>
              <a:t>a</a:t>
            </a:r>
            <a:r>
              <a:rPr lang="en-US" baseline="-25000" dirty="0" err="1" smtClean="0"/>
              <a:t>i</a:t>
            </a:r>
            <a:r>
              <a:rPr lang="en-US" baseline="-25000" dirty="0" smtClean="0"/>
              <a:t> </a:t>
            </a:r>
            <a:r>
              <a:rPr lang="en-US" dirty="0"/>
              <a:t>weight given by sentence-level attention </a:t>
            </a:r>
          </a:p>
        </p:txBody>
      </p:sp>
      <p:sp>
        <p:nvSpPr>
          <p:cNvPr id="19" name="TextBox 18"/>
          <p:cNvSpPr txBox="1"/>
          <p:nvPr/>
        </p:nvSpPr>
        <p:spPr>
          <a:xfrm>
            <a:off x="4728851" y="1355528"/>
            <a:ext cx="4278735" cy="646331"/>
          </a:xfrm>
          <a:prstGeom prst="rect">
            <a:avLst/>
          </a:prstGeom>
          <a:noFill/>
        </p:spPr>
        <p:txBody>
          <a:bodyPr wrap="none" rtlCol="0">
            <a:spAutoFit/>
          </a:bodyPr>
          <a:lstStyle/>
          <a:p>
            <a:r>
              <a:rPr lang="en-US" b="1" dirty="0" smtClean="0"/>
              <a:t>s</a:t>
            </a:r>
            <a:r>
              <a:rPr lang="en-US" dirty="0" smtClean="0"/>
              <a:t> representation </a:t>
            </a:r>
            <a:r>
              <a:rPr lang="en-US" dirty="0"/>
              <a:t>of the sentence set </a:t>
            </a:r>
          </a:p>
          <a:p>
            <a:endParaRPr lang="el-GR" dirty="0"/>
          </a:p>
        </p:txBody>
      </p:sp>
    </p:spTree>
    <p:extLst>
      <p:ext uri="{BB962C8B-B14F-4D97-AF65-F5344CB8AC3E}">
        <p14:creationId xmlns:p14="http://schemas.microsoft.com/office/powerpoint/2010/main" val="98576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338685" y="1752006"/>
            <a:ext cx="3418252" cy="1710248"/>
          </a:xfrm>
        </p:spPr>
        <p:txBody>
          <a:bodyPr>
            <a:noAutofit/>
          </a:bodyPr>
          <a:lstStyle/>
          <a:p>
            <a:pPr marL="0" indent="0">
              <a:buNone/>
            </a:pPr>
            <a:r>
              <a:rPr lang="en-US" sz="1800" b="1" dirty="0" smtClean="0">
                <a:solidFill>
                  <a:schemeClr val="accent2"/>
                </a:solidFill>
              </a:rPr>
              <a:t>NYT10 Dataset</a:t>
            </a:r>
          </a:p>
          <a:p>
            <a:pPr marL="0" indent="0">
              <a:buNone/>
            </a:pPr>
            <a:r>
              <a:rPr lang="en-US" sz="1800" dirty="0" smtClean="0"/>
              <a:t>Align </a:t>
            </a:r>
            <a:r>
              <a:rPr lang="en-US" sz="1800" dirty="0"/>
              <a:t>Freebase relations </a:t>
            </a:r>
            <a:r>
              <a:rPr lang="en-US" sz="1800" dirty="0" smtClean="0"/>
              <a:t>with New </a:t>
            </a:r>
            <a:r>
              <a:rPr lang="en-US" sz="1800" dirty="0"/>
              <a:t>York Times corpus (NYT</a:t>
            </a:r>
            <a:r>
              <a:rPr lang="en-US" sz="1800" dirty="0" smtClean="0"/>
              <a:t>) </a:t>
            </a:r>
            <a:endParaRPr lang="en-US" sz="1800" dirty="0"/>
          </a:p>
          <a:p>
            <a:pPr marL="0" indent="0">
              <a:buNone/>
            </a:pPr>
            <a:r>
              <a:rPr lang="en-US" sz="1800" dirty="0">
                <a:solidFill>
                  <a:schemeClr val="accent2"/>
                </a:solidFill>
              </a:rPr>
              <a:t>53 possible relationships </a:t>
            </a:r>
            <a:endParaRPr lang="en-US" sz="1800" dirty="0" smtClean="0">
              <a:solidFill>
                <a:schemeClr val="accent2"/>
              </a:solidFill>
            </a:endParaRPr>
          </a:p>
          <a:p>
            <a:pPr marL="0" indent="0">
              <a:buNone/>
            </a:pPr>
            <a:r>
              <a:rPr lang="en-US" sz="1800" dirty="0" smtClean="0">
                <a:solidFill>
                  <a:schemeClr val="tx1"/>
                </a:solidFill>
              </a:rPr>
              <a:t>+</a:t>
            </a:r>
            <a:r>
              <a:rPr lang="en-US" sz="1800" dirty="0" smtClean="0"/>
              <a:t>NA </a:t>
            </a:r>
            <a:r>
              <a:rPr lang="en-US" sz="1400" dirty="0" smtClean="0"/>
              <a:t>(no </a:t>
            </a:r>
            <a:r>
              <a:rPr lang="en-US" sz="1400" dirty="0"/>
              <a:t>relation </a:t>
            </a:r>
            <a:r>
              <a:rPr lang="en-US" sz="1400" dirty="0" smtClean="0"/>
              <a:t>between entities)</a:t>
            </a:r>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Sentence-level ATT results</a:t>
            </a:r>
            <a:endParaRPr lang="en-US" dirty="0"/>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31" y="1742636"/>
            <a:ext cx="5198162" cy="3920899"/>
          </a:xfrm>
          <a:prstGeom prst="rect">
            <a:avLst/>
          </a:prstGeom>
        </p:spPr>
      </p:pic>
      <p:graphicFrame>
        <p:nvGraphicFramePr>
          <p:cNvPr id="5" name="Πίνακας 4"/>
          <p:cNvGraphicFramePr>
            <a:graphicFrameLocks noGrp="1"/>
          </p:cNvGraphicFramePr>
          <p:nvPr>
            <p:extLst>
              <p:ext uri="{D42A27DB-BD31-4B8C-83A1-F6EECF244321}">
                <p14:modId xmlns:p14="http://schemas.microsoft.com/office/powerpoint/2010/main" val="651799218"/>
              </p:ext>
            </p:extLst>
          </p:nvPr>
        </p:nvGraphicFramePr>
        <p:xfrm>
          <a:off x="272955" y="3703085"/>
          <a:ext cx="3425588" cy="1249680"/>
        </p:xfrm>
        <a:graphic>
          <a:graphicData uri="http://schemas.openxmlformats.org/drawingml/2006/table">
            <a:tbl>
              <a:tblPr firstRow="1" bandRow="1">
                <a:tableStyleId>{00A15C55-8517-42AA-B614-E9B94910E393}</a:tableStyleId>
              </a:tblPr>
              <a:tblGrid>
                <a:gridCol w="967200">
                  <a:extLst>
                    <a:ext uri="{9D8B030D-6E8A-4147-A177-3AD203B41FA5}">
                      <a16:colId xmlns:a16="http://schemas.microsoft.com/office/drawing/2014/main" val="20000"/>
                    </a:ext>
                  </a:extLst>
                </a:gridCol>
                <a:gridCol w="1257385">
                  <a:extLst>
                    <a:ext uri="{9D8B030D-6E8A-4147-A177-3AD203B41FA5}">
                      <a16:colId xmlns:a16="http://schemas.microsoft.com/office/drawing/2014/main" val="20001"/>
                    </a:ext>
                  </a:extLst>
                </a:gridCol>
                <a:gridCol w="1201003">
                  <a:extLst>
                    <a:ext uri="{9D8B030D-6E8A-4147-A177-3AD203B41FA5}">
                      <a16:colId xmlns:a16="http://schemas.microsoft.com/office/drawing/2014/main" val="20002"/>
                    </a:ext>
                  </a:extLst>
                </a:gridCol>
              </a:tblGrid>
              <a:tr h="455231">
                <a:tc>
                  <a:txBody>
                    <a:bodyPr/>
                    <a:lstStyle/>
                    <a:p>
                      <a:pPr algn="ctr"/>
                      <a:r>
                        <a:rPr lang="en-US" sz="1600" dirty="0" smtClean="0"/>
                        <a:t>Data</a:t>
                      </a:r>
                      <a:endParaRPr lang="el-GR" sz="1600" dirty="0"/>
                    </a:p>
                  </a:txBody>
                  <a:tcPr/>
                </a:tc>
                <a:tc>
                  <a:txBody>
                    <a:bodyPr/>
                    <a:lstStyle/>
                    <a:p>
                      <a:pPr algn="ctr"/>
                      <a:r>
                        <a:rPr lang="en-US" sz="1600" dirty="0" smtClean="0"/>
                        <a:t>sentences</a:t>
                      </a:r>
                      <a:endParaRPr lang="el-GR" sz="1600" dirty="0"/>
                    </a:p>
                  </a:txBody>
                  <a:tcPr/>
                </a:tc>
                <a:tc>
                  <a:txBody>
                    <a:bodyPr/>
                    <a:lstStyle/>
                    <a:p>
                      <a:pPr algn="ctr"/>
                      <a:r>
                        <a:rPr lang="en-US" sz="1600" dirty="0" smtClean="0"/>
                        <a:t>entity pairs </a:t>
                      </a:r>
                      <a:endParaRPr lang="el-GR" sz="1600" dirty="0"/>
                    </a:p>
                  </a:txBody>
                  <a:tcPr/>
                </a:tc>
                <a:extLst>
                  <a:ext uri="{0D108BD9-81ED-4DB2-BD59-A6C34878D82A}">
                    <a16:rowId xmlns:a16="http://schemas.microsoft.com/office/drawing/2014/main" val="10000"/>
                  </a:ext>
                </a:extLst>
              </a:tr>
              <a:tr h="263555">
                <a:tc>
                  <a:txBody>
                    <a:bodyPr/>
                    <a:lstStyle/>
                    <a:p>
                      <a:pPr algn="ctr"/>
                      <a:r>
                        <a:rPr lang="en-US" sz="1600" dirty="0" smtClean="0"/>
                        <a:t>Training</a:t>
                      </a:r>
                      <a:endParaRPr lang="el-GR" sz="1600" dirty="0"/>
                    </a:p>
                  </a:txBody>
                  <a:tcPr/>
                </a:tc>
                <a:tc>
                  <a:txBody>
                    <a:bodyPr/>
                    <a:lstStyle/>
                    <a:p>
                      <a:pPr algn="ctr"/>
                      <a:r>
                        <a:rPr lang="en-US" sz="1600" dirty="0" smtClean="0"/>
                        <a:t>522,611</a:t>
                      </a:r>
                      <a:endParaRPr lang="el-GR" sz="1600" dirty="0"/>
                    </a:p>
                  </a:txBody>
                  <a:tcPr/>
                </a:tc>
                <a:tc>
                  <a:txBody>
                    <a:bodyPr/>
                    <a:lstStyle/>
                    <a:p>
                      <a:pPr algn="ctr"/>
                      <a:r>
                        <a:rPr lang="en-US" sz="1600" dirty="0" smtClean="0"/>
                        <a:t>281,270</a:t>
                      </a:r>
                      <a:endParaRPr lang="el-GR" sz="1600" dirty="0"/>
                    </a:p>
                  </a:txBody>
                  <a:tcPr/>
                </a:tc>
                <a:extLst>
                  <a:ext uri="{0D108BD9-81ED-4DB2-BD59-A6C34878D82A}">
                    <a16:rowId xmlns:a16="http://schemas.microsoft.com/office/drawing/2014/main" val="10001"/>
                  </a:ext>
                </a:extLst>
              </a:tr>
              <a:tr h="263555">
                <a:tc>
                  <a:txBody>
                    <a:bodyPr/>
                    <a:lstStyle/>
                    <a:p>
                      <a:pPr algn="ctr"/>
                      <a:r>
                        <a:rPr lang="en-US" sz="1600" dirty="0" smtClean="0"/>
                        <a:t>Test</a:t>
                      </a:r>
                      <a:endParaRPr lang="el-GR" sz="1600" dirty="0"/>
                    </a:p>
                  </a:txBody>
                  <a:tcPr/>
                </a:tc>
                <a:tc>
                  <a:txBody>
                    <a:bodyPr/>
                    <a:lstStyle/>
                    <a:p>
                      <a:pPr algn="ctr"/>
                      <a:r>
                        <a:rPr lang="en-US" sz="1600" dirty="0" smtClean="0"/>
                        <a:t>172,448</a:t>
                      </a:r>
                      <a:endParaRPr lang="el-GR" sz="1600" dirty="0"/>
                    </a:p>
                  </a:txBody>
                  <a:tcPr/>
                </a:tc>
                <a:tc>
                  <a:txBody>
                    <a:bodyPr/>
                    <a:lstStyle/>
                    <a:p>
                      <a:pPr algn="ctr"/>
                      <a:r>
                        <a:rPr lang="en-US" sz="1600" dirty="0" smtClean="0"/>
                        <a:t>96,678</a:t>
                      </a:r>
                      <a:endParaRPr lang="el-GR" sz="1600" dirty="0"/>
                    </a:p>
                  </a:txBody>
                  <a:tcPr/>
                </a:tc>
                <a:extLst>
                  <a:ext uri="{0D108BD9-81ED-4DB2-BD59-A6C34878D82A}">
                    <a16:rowId xmlns:a16="http://schemas.microsoft.com/office/drawing/2014/main" val="10002"/>
                  </a:ext>
                </a:extLst>
              </a:tr>
            </a:tbl>
          </a:graphicData>
        </a:graphic>
      </p:graphicFrame>
      <p:sp>
        <p:nvSpPr>
          <p:cNvPr id="8" name="Ορθογώνιο 7"/>
          <p:cNvSpPr/>
          <p:nvPr/>
        </p:nvSpPr>
        <p:spPr>
          <a:xfrm>
            <a:off x="341194" y="5965799"/>
            <a:ext cx="6892119" cy="276999"/>
          </a:xfrm>
          <a:prstGeom prst="rect">
            <a:avLst/>
          </a:prstGeom>
        </p:spPr>
        <p:txBody>
          <a:bodyPr wrap="square">
            <a:spAutoFit/>
          </a:bodyPr>
          <a:lstStyle/>
          <a:p>
            <a:r>
              <a:rPr lang="en-US" sz="1200" i="1" dirty="0" smtClean="0">
                <a:solidFill>
                  <a:srgbClr val="24292E"/>
                </a:solidFill>
                <a:latin typeface="-apple-system" charset="0"/>
              </a:rPr>
              <a:t>Lin </a:t>
            </a:r>
            <a:r>
              <a:rPr lang="en-US" sz="1200" i="1" dirty="0">
                <a:solidFill>
                  <a:srgbClr val="24292E"/>
                </a:solidFill>
                <a:latin typeface="-apple-system" charset="0"/>
              </a:rPr>
              <a:t>et </a:t>
            </a:r>
            <a:r>
              <a:rPr lang="en-US" sz="1200" i="1" dirty="0" smtClean="0">
                <a:solidFill>
                  <a:srgbClr val="24292E"/>
                </a:solidFill>
                <a:latin typeface="-apple-system" charset="0"/>
              </a:rPr>
              <a:t>al. “Neural </a:t>
            </a:r>
            <a:r>
              <a:rPr lang="en-US" sz="1200" i="1" dirty="0">
                <a:solidFill>
                  <a:srgbClr val="24292E"/>
                </a:solidFill>
                <a:latin typeface="-apple-system" charset="0"/>
              </a:rPr>
              <a:t>Relation Extraction with Selective Attention over </a:t>
            </a:r>
            <a:r>
              <a:rPr lang="en-US" sz="1200" i="1" dirty="0" smtClean="0">
                <a:solidFill>
                  <a:srgbClr val="24292E"/>
                </a:solidFill>
                <a:latin typeface="-apple-system" charset="0"/>
              </a:rPr>
              <a:t>Instances” ACL (2016) </a:t>
            </a:r>
            <a:r>
              <a:rPr lang="en-US" sz="1200" i="1" dirty="0" smtClean="0">
                <a:solidFill>
                  <a:srgbClr val="24292E"/>
                </a:solidFill>
                <a:latin typeface="-apple-system" charset="0"/>
                <a:hlinkClick r:id="rId4"/>
              </a:rPr>
              <a:t>[code]</a:t>
            </a:r>
            <a:endParaRPr lang="el-GR" sz="1200" i="1" dirty="0"/>
          </a:p>
        </p:txBody>
      </p:sp>
    </p:spTree>
    <p:extLst>
      <p:ext uri="{BB962C8B-B14F-4D97-AF65-F5344CB8AC3E}">
        <p14:creationId xmlns:p14="http://schemas.microsoft.com/office/powerpoint/2010/main" val="14108824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4" y="954501"/>
            <a:ext cx="8836926" cy="5903499"/>
          </a:xfrm>
        </p:spPr>
        <p:txBody>
          <a:bodyPr>
            <a:noAutofit/>
          </a:bodyPr>
          <a:lstStyle/>
          <a:p>
            <a:pPr>
              <a:buClr>
                <a:schemeClr val="tx1"/>
              </a:buClr>
              <a:buFont typeface="Wingdings" charset="2"/>
              <a:buChar char="q"/>
            </a:pPr>
            <a:r>
              <a:rPr lang="en-US" sz="1400" i="1" dirty="0" smtClean="0">
                <a:solidFill>
                  <a:srgbClr val="222222"/>
                </a:solidFill>
              </a:rPr>
              <a:t>Srivastava</a:t>
            </a:r>
            <a:r>
              <a:rPr lang="en-US" sz="1400" i="1" dirty="0">
                <a:solidFill>
                  <a:srgbClr val="222222"/>
                </a:solidFill>
              </a:rPr>
              <a:t>, </a:t>
            </a:r>
            <a:r>
              <a:rPr lang="en-US" sz="1400" i="1" dirty="0" err="1">
                <a:solidFill>
                  <a:srgbClr val="222222"/>
                </a:solidFill>
              </a:rPr>
              <a:t>Nitish</a:t>
            </a:r>
            <a:r>
              <a:rPr lang="en-US" sz="1400" i="1" dirty="0">
                <a:solidFill>
                  <a:srgbClr val="222222"/>
                </a:solidFill>
              </a:rPr>
              <a:t>, et al. </a:t>
            </a:r>
            <a:r>
              <a:rPr lang="en-US" sz="1400" i="1" dirty="0">
                <a:solidFill>
                  <a:srgbClr val="222222"/>
                </a:solidFill>
                <a:hlinkClick r:id="rId3"/>
              </a:rPr>
              <a:t>"</a:t>
            </a:r>
            <a:r>
              <a:rPr lang="en-US" sz="1400" b="1" i="1" dirty="0">
                <a:solidFill>
                  <a:srgbClr val="222222"/>
                </a:solidFill>
                <a:hlinkClick r:id="rId3"/>
              </a:rPr>
              <a:t>Dropout: a simple way to prevent neural networks from overfitting.</a:t>
            </a:r>
            <a:r>
              <a:rPr lang="en-US" sz="1400" i="1" dirty="0">
                <a:solidFill>
                  <a:srgbClr val="222222"/>
                </a:solidFill>
                <a:hlinkClick r:id="rId3"/>
              </a:rPr>
              <a:t>"</a:t>
            </a:r>
            <a:r>
              <a:rPr lang="en-US" sz="1400" i="1" dirty="0">
                <a:solidFill>
                  <a:srgbClr val="222222"/>
                </a:solidFill>
              </a:rPr>
              <a:t> Journal of machine learning research (2014</a:t>
            </a:r>
            <a:r>
              <a:rPr lang="en-US" sz="1400" i="1" dirty="0" smtClean="0">
                <a:solidFill>
                  <a:srgbClr val="222222"/>
                </a:solidFill>
              </a:rPr>
              <a:t>)</a:t>
            </a:r>
          </a:p>
          <a:p>
            <a:pPr>
              <a:buClr>
                <a:schemeClr val="tx1"/>
              </a:buClr>
              <a:buFont typeface="Wingdings" charset="2"/>
              <a:buChar char="q"/>
            </a:pPr>
            <a:r>
              <a:rPr lang="en-US" sz="1400" i="1" dirty="0" err="1">
                <a:solidFill>
                  <a:srgbClr val="222222"/>
                </a:solidFill>
              </a:rPr>
              <a:t>Bergstra</a:t>
            </a:r>
            <a:r>
              <a:rPr lang="en-US" sz="1400" i="1" dirty="0">
                <a:solidFill>
                  <a:srgbClr val="222222"/>
                </a:solidFill>
              </a:rPr>
              <a:t>, James, and </a:t>
            </a:r>
            <a:r>
              <a:rPr lang="en-US" sz="1400" i="1" dirty="0" err="1">
                <a:solidFill>
                  <a:srgbClr val="222222"/>
                </a:solidFill>
              </a:rPr>
              <a:t>Yoshua</a:t>
            </a:r>
            <a:r>
              <a:rPr lang="en-US" sz="1400" i="1" dirty="0">
                <a:solidFill>
                  <a:srgbClr val="222222"/>
                </a:solidFill>
              </a:rPr>
              <a:t> </a:t>
            </a:r>
            <a:r>
              <a:rPr lang="en-US" sz="1400" i="1" dirty="0" err="1">
                <a:solidFill>
                  <a:srgbClr val="222222"/>
                </a:solidFill>
              </a:rPr>
              <a:t>Bengio</a:t>
            </a:r>
            <a:r>
              <a:rPr lang="en-US" sz="1400" i="1" dirty="0">
                <a:solidFill>
                  <a:srgbClr val="222222"/>
                </a:solidFill>
              </a:rPr>
              <a:t>. "</a:t>
            </a:r>
            <a:r>
              <a:rPr lang="en-US" sz="1400" b="1" i="1" dirty="0">
                <a:solidFill>
                  <a:srgbClr val="222222"/>
                </a:solidFill>
                <a:hlinkClick r:id="rId4"/>
              </a:rPr>
              <a:t>Random search for hyper-parameter optimization.</a:t>
            </a:r>
            <a:r>
              <a:rPr lang="en-US" sz="1400" i="1" dirty="0">
                <a:solidFill>
                  <a:srgbClr val="222222"/>
                </a:solidFill>
              </a:rPr>
              <a:t>" Journal of Machine Learning Research, Feb (2012)</a:t>
            </a:r>
            <a:endParaRPr lang="el-GR" sz="1400" i="1" dirty="0"/>
          </a:p>
          <a:p>
            <a:pPr>
              <a:buClr>
                <a:schemeClr val="tx1"/>
              </a:buClr>
              <a:buFont typeface="Wingdings" charset="2"/>
              <a:buChar char="q"/>
            </a:pPr>
            <a:r>
              <a:rPr lang="en-US" sz="1400" i="1" dirty="0">
                <a:ea typeface="Arial" charset="0"/>
                <a:cs typeface="Arial" charset="0"/>
              </a:rPr>
              <a:t>Kim, Y. “</a:t>
            </a:r>
            <a:r>
              <a:rPr lang="en-US" sz="1400" b="1" i="1" dirty="0">
                <a:ea typeface="Arial" charset="0"/>
                <a:cs typeface="Arial" charset="0"/>
              </a:rPr>
              <a:t>Convolutional Neural Networks for Sentence Classification</a:t>
            </a:r>
            <a:r>
              <a:rPr lang="en-US" sz="1400" i="1" dirty="0">
                <a:ea typeface="Arial" charset="0"/>
                <a:cs typeface="Arial" charset="0"/>
              </a:rPr>
              <a:t>”, EMNLP (2014</a:t>
            </a:r>
            <a:r>
              <a:rPr lang="en-US" sz="1400" i="1" dirty="0" smtClean="0">
                <a:ea typeface="Arial" charset="0"/>
                <a:cs typeface="Arial" charset="0"/>
              </a:rPr>
              <a:t>)</a:t>
            </a:r>
            <a:endParaRPr lang="en-US" sz="1400" i="1" dirty="0" smtClean="0"/>
          </a:p>
          <a:p>
            <a:pPr>
              <a:buClr>
                <a:schemeClr val="tx1"/>
              </a:buClr>
              <a:buFont typeface="Wingdings" charset="2"/>
              <a:buChar char="q"/>
            </a:pPr>
            <a:r>
              <a:rPr lang="en-US" sz="1400" dirty="0" err="1"/>
              <a:t>Severyn</a:t>
            </a:r>
            <a:r>
              <a:rPr lang="en-US" sz="1400" dirty="0"/>
              <a:t>, </a:t>
            </a:r>
            <a:r>
              <a:rPr lang="en-US" sz="1400" dirty="0" err="1"/>
              <a:t>Aliaksei</a:t>
            </a:r>
            <a:r>
              <a:rPr lang="en-US" sz="1400" dirty="0"/>
              <a:t>, and Alessandro </a:t>
            </a:r>
            <a:r>
              <a:rPr lang="en-US" sz="1400" dirty="0" err="1"/>
              <a:t>Moschitti</a:t>
            </a:r>
            <a:r>
              <a:rPr lang="en-US" sz="1400" dirty="0"/>
              <a:t>. "</a:t>
            </a:r>
            <a:r>
              <a:rPr lang="en-US" sz="1400" b="1" dirty="0"/>
              <a:t>UNITN: Training Deep Convolutional Neural Network for Twitter Sentiment Classification.</a:t>
            </a:r>
            <a:r>
              <a:rPr lang="en-US" sz="1400" dirty="0"/>
              <a:t>" </a:t>
            </a:r>
            <a:r>
              <a:rPr lang="en-US" sz="1400" i="1" dirty="0" err="1"/>
              <a:t>SemEval</a:t>
            </a:r>
            <a:r>
              <a:rPr lang="en-US" sz="1400" i="1" dirty="0"/>
              <a:t>@ </a:t>
            </a:r>
            <a:r>
              <a:rPr lang="en-US" sz="1400" i="1" dirty="0" smtClean="0"/>
              <a:t>NAACL-HLT</a:t>
            </a:r>
            <a:r>
              <a:rPr lang="en-US" sz="1400" dirty="0"/>
              <a:t> </a:t>
            </a:r>
            <a:r>
              <a:rPr lang="en-US" sz="1400" dirty="0" smtClean="0"/>
              <a:t>(2015)</a:t>
            </a:r>
          </a:p>
          <a:p>
            <a:pPr>
              <a:spcBef>
                <a:spcPts val="0"/>
              </a:spcBef>
              <a:buClr>
                <a:schemeClr val="tx1"/>
              </a:buClr>
              <a:buSzTx/>
              <a:buFont typeface="Wingdings" charset="2"/>
              <a:buChar char="q"/>
              <a:defRPr/>
            </a:pPr>
            <a:r>
              <a:rPr lang="en-US" sz="1400" i="1" dirty="0" smtClean="0">
                <a:solidFill>
                  <a:srgbClr val="222222"/>
                </a:solidFill>
              </a:rPr>
              <a:t>Cho</a:t>
            </a:r>
            <a:r>
              <a:rPr lang="en-US" sz="1400" i="1" dirty="0">
                <a:solidFill>
                  <a:srgbClr val="222222"/>
                </a:solidFill>
              </a:rPr>
              <a:t>, </a:t>
            </a:r>
            <a:r>
              <a:rPr lang="en-US" sz="1400" i="1" dirty="0" err="1">
                <a:solidFill>
                  <a:srgbClr val="222222"/>
                </a:solidFill>
              </a:rPr>
              <a:t>Kyunghyun</a:t>
            </a:r>
            <a:r>
              <a:rPr lang="en-US" sz="1400" i="1" dirty="0">
                <a:solidFill>
                  <a:srgbClr val="222222"/>
                </a:solidFill>
              </a:rPr>
              <a:t>, et al. "</a:t>
            </a:r>
            <a:r>
              <a:rPr lang="en-US" sz="1400" b="1" i="1" dirty="0">
                <a:solidFill>
                  <a:srgbClr val="222222"/>
                </a:solidFill>
              </a:rPr>
              <a:t>Learning phrase representations using RNN encoder-decoder for statistical machine translation</a:t>
            </a:r>
            <a:r>
              <a:rPr lang="en-US" sz="1400" i="1" dirty="0">
                <a:solidFill>
                  <a:srgbClr val="222222"/>
                </a:solidFill>
              </a:rPr>
              <a:t>." EMNLP </a:t>
            </a:r>
            <a:r>
              <a:rPr lang="en-US" sz="1400" i="1" dirty="0" smtClean="0">
                <a:solidFill>
                  <a:srgbClr val="222222"/>
                </a:solidFill>
              </a:rPr>
              <a:t>(2014)</a:t>
            </a:r>
          </a:p>
          <a:p>
            <a:pPr>
              <a:spcBef>
                <a:spcPts val="0"/>
              </a:spcBef>
              <a:buClr>
                <a:schemeClr val="tx1"/>
              </a:buClr>
              <a:buSzTx/>
              <a:buFont typeface="Wingdings" charset="2"/>
              <a:buChar char="q"/>
              <a:defRPr/>
            </a:pPr>
            <a:r>
              <a:rPr lang="en-US" sz="1400" dirty="0"/>
              <a:t>Ilya </a:t>
            </a:r>
            <a:r>
              <a:rPr lang="en-US" sz="1400" dirty="0" err="1" smtClean="0"/>
              <a:t>Sutskever</a:t>
            </a:r>
            <a:r>
              <a:rPr lang="en-US" sz="1400" dirty="0"/>
              <a:t> </a:t>
            </a:r>
            <a:r>
              <a:rPr lang="en-US" sz="1400" dirty="0" smtClean="0"/>
              <a:t>et al. “</a:t>
            </a:r>
            <a:r>
              <a:rPr lang="en-US" sz="1400" b="1" dirty="0" smtClean="0"/>
              <a:t>Sequence </a:t>
            </a:r>
            <a:r>
              <a:rPr lang="en-US" sz="1400" b="1" dirty="0"/>
              <a:t>to sequence learning with neural </a:t>
            </a:r>
            <a:r>
              <a:rPr lang="en-US" sz="1400" b="1" dirty="0" smtClean="0"/>
              <a:t>networks.”  </a:t>
            </a:r>
            <a:r>
              <a:rPr lang="en-US" sz="1400" i="1" dirty="0" smtClean="0"/>
              <a:t>NIPS (</a:t>
            </a:r>
            <a:r>
              <a:rPr lang="en-US" sz="1400" dirty="0" smtClean="0"/>
              <a:t>2014)</a:t>
            </a:r>
            <a:r>
              <a:rPr lang="en-US" sz="1400" i="1" dirty="0" smtClean="0"/>
              <a:t> </a:t>
            </a:r>
            <a:endParaRPr lang="en-US" sz="1400" i="1" dirty="0">
              <a:ea typeface="Arial" charset="0"/>
              <a:cs typeface="Arial" charset="0"/>
            </a:endParaRPr>
          </a:p>
          <a:p>
            <a:pPr>
              <a:buClr>
                <a:schemeClr val="tx1"/>
              </a:buClr>
              <a:buFont typeface="Wingdings" charset="2"/>
              <a:buChar char="q"/>
            </a:pPr>
            <a:r>
              <a:rPr lang="en-US" sz="1400" i="1" dirty="0" err="1">
                <a:solidFill>
                  <a:srgbClr val="222222"/>
                </a:solidFill>
              </a:rPr>
              <a:t>Bahdanau</a:t>
            </a:r>
            <a:r>
              <a:rPr lang="en-US" sz="1400" i="1" dirty="0">
                <a:solidFill>
                  <a:srgbClr val="222222"/>
                </a:solidFill>
              </a:rPr>
              <a:t> </a:t>
            </a:r>
            <a:r>
              <a:rPr lang="en-US" sz="1400" i="1" dirty="0" smtClean="0">
                <a:solidFill>
                  <a:srgbClr val="222222"/>
                </a:solidFill>
              </a:rPr>
              <a:t>et </a:t>
            </a:r>
            <a:r>
              <a:rPr lang="en-US" sz="1400" i="1" dirty="0">
                <a:solidFill>
                  <a:srgbClr val="222222"/>
                </a:solidFill>
              </a:rPr>
              <a:t>al. "</a:t>
            </a:r>
            <a:r>
              <a:rPr lang="en-US" sz="1400" b="1" i="1" dirty="0">
                <a:solidFill>
                  <a:srgbClr val="222222"/>
                </a:solidFill>
              </a:rPr>
              <a:t>Neural machine translation by jointly learning to align and translate.</a:t>
            </a:r>
            <a:r>
              <a:rPr lang="en-US" sz="1400" i="1" dirty="0">
                <a:solidFill>
                  <a:srgbClr val="222222"/>
                </a:solidFill>
              </a:rPr>
              <a:t>" ICLR (2015</a:t>
            </a:r>
            <a:r>
              <a:rPr lang="en-US" sz="1400" i="1" dirty="0" smtClean="0">
                <a:solidFill>
                  <a:srgbClr val="222222"/>
                </a:solidFill>
              </a:rPr>
              <a:t>)</a:t>
            </a:r>
          </a:p>
          <a:p>
            <a:pPr>
              <a:buClr>
                <a:schemeClr val="tx1"/>
              </a:buClr>
              <a:buFont typeface="Wingdings" charset="2"/>
              <a:buChar char="q"/>
            </a:pPr>
            <a:r>
              <a:rPr lang="en-US" sz="1400" i="1" dirty="0">
                <a:ea typeface="Arial" charset="0"/>
                <a:cs typeface="Arial" charset="0"/>
              </a:rPr>
              <a:t>Gal, Y., Islam, R., </a:t>
            </a:r>
            <a:r>
              <a:rPr lang="en-US" sz="1400" i="1" dirty="0" err="1">
                <a:ea typeface="Arial" charset="0"/>
                <a:cs typeface="Arial" charset="0"/>
              </a:rPr>
              <a:t>Ghahramani</a:t>
            </a:r>
            <a:r>
              <a:rPr lang="en-US" sz="1400" i="1" dirty="0">
                <a:ea typeface="Arial" charset="0"/>
                <a:cs typeface="Arial" charset="0"/>
              </a:rPr>
              <a:t>, Z. “</a:t>
            </a:r>
            <a:r>
              <a:rPr lang="en-US" sz="1400" b="1" i="1" dirty="0">
                <a:ea typeface="Arial" charset="0"/>
                <a:cs typeface="Arial" charset="0"/>
              </a:rPr>
              <a:t>Deep Bayesian Active Learning with Image Data</a:t>
            </a:r>
            <a:r>
              <a:rPr lang="en-US" sz="1400" i="1" dirty="0">
                <a:ea typeface="Arial" charset="0"/>
                <a:cs typeface="Arial" charset="0"/>
              </a:rPr>
              <a:t>.” ICML (2017)</a:t>
            </a:r>
          </a:p>
          <a:p>
            <a:pPr>
              <a:buClr>
                <a:schemeClr val="tx1"/>
              </a:buClr>
              <a:buFont typeface="Wingdings" charset="2"/>
              <a:buChar char="q"/>
            </a:pPr>
            <a:r>
              <a:rPr lang="en-US" sz="1400" i="1" dirty="0">
                <a:ea typeface="Arial" charset="0"/>
                <a:cs typeface="Arial" charset="0"/>
              </a:rPr>
              <a:t>Nair, V., Hinton, G.E. “</a:t>
            </a:r>
            <a:r>
              <a:rPr lang="en-US" sz="1400" b="1" i="1" dirty="0">
                <a:ea typeface="Arial" charset="0"/>
                <a:cs typeface="Arial" charset="0"/>
              </a:rPr>
              <a:t>Rectified linear units improve restricted </a:t>
            </a:r>
            <a:r>
              <a:rPr lang="en-US" sz="1400" b="1" i="1" dirty="0" err="1">
                <a:ea typeface="Arial" charset="0"/>
                <a:cs typeface="Arial" charset="0"/>
              </a:rPr>
              <a:t>boltzmann</a:t>
            </a:r>
            <a:r>
              <a:rPr lang="en-US" sz="1400" b="1" i="1" dirty="0">
                <a:ea typeface="Arial" charset="0"/>
                <a:cs typeface="Arial" charset="0"/>
              </a:rPr>
              <a:t> machines</a:t>
            </a:r>
            <a:r>
              <a:rPr lang="en-US" sz="1400" i="1" dirty="0">
                <a:ea typeface="Arial" charset="0"/>
                <a:cs typeface="Arial" charset="0"/>
              </a:rPr>
              <a:t>.” ICML (2010)</a:t>
            </a:r>
          </a:p>
          <a:p>
            <a:pPr>
              <a:buClr>
                <a:schemeClr val="tx1"/>
              </a:buClr>
              <a:buFont typeface="Wingdings" charset="2"/>
              <a:buChar char="q"/>
            </a:pPr>
            <a:r>
              <a:rPr lang="en-US" sz="1400" dirty="0"/>
              <a:t>Ronan </a:t>
            </a:r>
            <a:r>
              <a:rPr lang="en-US" sz="1400" dirty="0" err="1"/>
              <a:t>Collobert</a:t>
            </a:r>
            <a:r>
              <a:rPr lang="en-US" sz="1400" dirty="0"/>
              <a:t>, et al. “</a:t>
            </a:r>
            <a:r>
              <a:rPr lang="en-US" sz="1400" b="1" dirty="0"/>
              <a:t>Natural language processing (almost) from scratch</a:t>
            </a:r>
            <a:r>
              <a:rPr lang="en-US" sz="1400" dirty="0"/>
              <a:t>.” </a:t>
            </a:r>
            <a:r>
              <a:rPr lang="en-US" sz="1400" i="1" dirty="0"/>
              <a:t>JMLR</a:t>
            </a:r>
            <a:r>
              <a:rPr lang="en-US" sz="1400" dirty="0"/>
              <a:t> (2011</a:t>
            </a:r>
            <a:r>
              <a:rPr lang="en-US" sz="1400" dirty="0" smtClean="0"/>
              <a:t>)</a:t>
            </a:r>
          </a:p>
          <a:p>
            <a:pPr>
              <a:buClr>
                <a:schemeClr val="tx1"/>
              </a:buClr>
              <a:buFont typeface="Wingdings" charset="2"/>
              <a:buChar char="q"/>
            </a:pPr>
            <a:endParaRPr lang="en-US" sz="1400" i="1" dirty="0" smtClean="0"/>
          </a:p>
          <a:p>
            <a:pPr>
              <a:buClr>
                <a:schemeClr val="tx1"/>
              </a:buClr>
              <a:buFont typeface="Wingdings" charset="2"/>
              <a:buChar char="q"/>
            </a:pPr>
            <a:r>
              <a:rPr lang="en-US" sz="1300" i="1" dirty="0"/>
              <a:t>Kumar, Shantanu. "A Survey of Deep Learning Methods for Relation Extraction." </a:t>
            </a:r>
            <a:r>
              <a:rPr lang="en-US" sz="1300" i="1" dirty="0" err="1"/>
              <a:t>arXiv</a:t>
            </a:r>
            <a:r>
              <a:rPr lang="en-US" sz="1300" i="1" dirty="0"/>
              <a:t> preprint arXiv:1705.03645 (</a:t>
            </a:r>
            <a:r>
              <a:rPr lang="en-US" sz="1300" i="1" dirty="0" smtClean="0"/>
              <a:t>2017)</a:t>
            </a:r>
          </a:p>
          <a:p>
            <a:pPr>
              <a:buClr>
                <a:schemeClr val="tx1"/>
              </a:buClr>
              <a:buFont typeface="Wingdings" charset="2"/>
              <a:buChar char="q"/>
            </a:pPr>
            <a:r>
              <a:rPr lang="en-US" sz="1300" i="1" dirty="0">
                <a:solidFill>
                  <a:srgbClr val="24292E"/>
                </a:solidFill>
              </a:rPr>
              <a:t>Lin et al. “Neural Relation Extraction with Selective Attention over Instances” ACL (2016) </a:t>
            </a:r>
            <a:r>
              <a:rPr lang="en-US" sz="1300" i="1" dirty="0">
                <a:solidFill>
                  <a:srgbClr val="24292E"/>
                </a:solidFill>
                <a:hlinkClick r:id="rId5"/>
              </a:rPr>
              <a:t>[code</a:t>
            </a:r>
            <a:r>
              <a:rPr lang="en-US" sz="1300" i="1" dirty="0" smtClean="0">
                <a:solidFill>
                  <a:srgbClr val="24292E"/>
                </a:solidFill>
                <a:hlinkClick r:id="rId5"/>
              </a:rPr>
              <a:t>]</a:t>
            </a:r>
            <a:endParaRPr lang="en-US" sz="1300" i="1" dirty="0" smtClean="0">
              <a:solidFill>
                <a:srgbClr val="24292E"/>
              </a:solidFill>
            </a:endParaRPr>
          </a:p>
          <a:p>
            <a:pPr>
              <a:buClr>
                <a:schemeClr val="tx1"/>
              </a:buClr>
              <a:buFont typeface="Wingdings" charset="2"/>
              <a:buChar char="q"/>
            </a:pPr>
            <a:r>
              <a:rPr lang="en-US" sz="1300" i="1" dirty="0">
                <a:ea typeface="Arial" charset="0"/>
                <a:cs typeface="Arial" charset="0"/>
              </a:rPr>
              <a:t>Zeng, </a:t>
            </a:r>
            <a:r>
              <a:rPr lang="en-US" sz="1300" i="1" dirty="0" err="1">
                <a:ea typeface="Arial" charset="0"/>
                <a:cs typeface="Arial" charset="0"/>
              </a:rPr>
              <a:t>D.et</a:t>
            </a:r>
            <a:r>
              <a:rPr lang="en-US" sz="1300" i="1" dirty="0">
                <a:ea typeface="Arial" charset="0"/>
                <a:cs typeface="Arial" charset="0"/>
              </a:rPr>
              <a:t> al. “Relation </a:t>
            </a:r>
            <a:r>
              <a:rPr lang="en-US" sz="1300" i="1" dirty="0" smtClean="0">
                <a:ea typeface="Arial" charset="0"/>
                <a:cs typeface="Arial" charset="0"/>
              </a:rPr>
              <a:t>classification </a:t>
            </a:r>
            <a:r>
              <a:rPr lang="en-US" sz="1300" i="1" dirty="0">
                <a:ea typeface="Arial" charset="0"/>
                <a:cs typeface="Arial" charset="0"/>
              </a:rPr>
              <a:t>via convolutional deep neural network</a:t>
            </a:r>
            <a:r>
              <a:rPr lang="en-US" sz="1300" i="1" dirty="0" smtClean="0">
                <a:ea typeface="Arial" charset="0"/>
                <a:cs typeface="Arial" charset="0"/>
              </a:rPr>
              <a:t>”. COLING </a:t>
            </a:r>
            <a:r>
              <a:rPr lang="en-US" sz="1300" i="1" dirty="0">
                <a:ea typeface="Arial" charset="0"/>
                <a:cs typeface="Arial" charset="0"/>
              </a:rPr>
              <a:t>(2014</a:t>
            </a:r>
            <a:r>
              <a:rPr lang="en-US" sz="1300" i="1" dirty="0" smtClean="0">
                <a:ea typeface="Arial" charset="0"/>
                <a:cs typeface="Arial" charset="0"/>
              </a:rPr>
              <a:t>)</a:t>
            </a:r>
          </a:p>
          <a:p>
            <a:pPr>
              <a:buClr>
                <a:schemeClr val="tx1"/>
              </a:buClr>
              <a:buFont typeface="Wingdings" charset="2"/>
              <a:buChar char="q"/>
            </a:pPr>
            <a:r>
              <a:rPr lang="en-US" sz="1300" i="1" dirty="0">
                <a:ea typeface="Arial" charset="0"/>
                <a:cs typeface="Arial" charset="0"/>
              </a:rPr>
              <a:t>Nguyen, T.H., </a:t>
            </a:r>
            <a:r>
              <a:rPr lang="en-US" sz="1300" i="1" dirty="0" err="1">
                <a:ea typeface="Arial" charset="0"/>
                <a:cs typeface="Arial" charset="0"/>
              </a:rPr>
              <a:t>Grishman</a:t>
            </a:r>
            <a:r>
              <a:rPr lang="en-US" sz="1300" i="1" dirty="0">
                <a:ea typeface="Arial" charset="0"/>
                <a:cs typeface="Arial" charset="0"/>
              </a:rPr>
              <a:t>, R. “Relation extraction: Perspective from </a:t>
            </a:r>
            <a:r>
              <a:rPr lang="en-US" sz="1300" i="1" dirty="0" smtClean="0">
                <a:ea typeface="Arial" charset="0"/>
                <a:cs typeface="Arial" charset="0"/>
              </a:rPr>
              <a:t>CNNs.” </a:t>
            </a:r>
            <a:r>
              <a:rPr lang="en-US" sz="1300" i="1" dirty="0">
                <a:ea typeface="Arial" charset="0"/>
                <a:cs typeface="Arial" charset="0"/>
              </a:rPr>
              <a:t>VS@ HLT-NAACL. (2015</a:t>
            </a:r>
            <a:r>
              <a:rPr lang="en-US" sz="1300" i="1" dirty="0" smtClean="0">
                <a:ea typeface="Arial" charset="0"/>
                <a:cs typeface="Arial" charset="0"/>
              </a:rPr>
              <a:t>)</a:t>
            </a:r>
          </a:p>
          <a:p>
            <a:pPr>
              <a:buClr>
                <a:schemeClr val="tx1"/>
              </a:buClr>
              <a:buFont typeface="Wingdings" charset="2"/>
              <a:buChar char="q"/>
            </a:pPr>
            <a:r>
              <a:rPr lang="en-US" sz="1300" i="1" dirty="0">
                <a:ea typeface="Arial" charset="0"/>
                <a:cs typeface="Arial" charset="0"/>
              </a:rPr>
              <a:t>Zhang, D., Wang, D. “Relation classification </a:t>
            </a:r>
            <a:r>
              <a:rPr lang="en-US" sz="1300" i="1" dirty="0" smtClean="0">
                <a:ea typeface="Arial" charset="0"/>
                <a:cs typeface="Arial" charset="0"/>
              </a:rPr>
              <a:t>via </a:t>
            </a:r>
            <a:r>
              <a:rPr lang="en-US" sz="1300" i="1" dirty="0">
                <a:ea typeface="Arial" charset="0"/>
                <a:cs typeface="Arial" charset="0"/>
              </a:rPr>
              <a:t>recurrent </a:t>
            </a:r>
            <a:r>
              <a:rPr lang="en-US" sz="1300" i="1" dirty="0" smtClean="0">
                <a:ea typeface="Arial" charset="0"/>
                <a:cs typeface="Arial" charset="0"/>
              </a:rPr>
              <a:t>NN.” </a:t>
            </a:r>
            <a:r>
              <a:rPr lang="en-US" sz="1300" i="1" dirty="0">
                <a:ea typeface="Arial" charset="0"/>
                <a:cs typeface="Arial" charset="0"/>
              </a:rPr>
              <a:t>-</a:t>
            </a:r>
            <a:r>
              <a:rPr lang="en-US" sz="1300" i="1" dirty="0" err="1">
                <a:ea typeface="Arial" charset="0"/>
                <a:cs typeface="Arial" charset="0"/>
              </a:rPr>
              <a:t>arXiv</a:t>
            </a:r>
            <a:r>
              <a:rPr lang="en-US" sz="1300" i="1" dirty="0">
                <a:ea typeface="Arial" charset="0"/>
                <a:cs typeface="Arial" charset="0"/>
              </a:rPr>
              <a:t> preprint arXiv:1508.01006 (2015)</a:t>
            </a:r>
          </a:p>
          <a:p>
            <a:pPr>
              <a:buClr>
                <a:schemeClr val="tx1"/>
              </a:buClr>
              <a:buFont typeface="Wingdings" charset="2"/>
              <a:buChar char="q"/>
            </a:pPr>
            <a:r>
              <a:rPr lang="en-US" sz="1300" i="1" dirty="0">
                <a:ea typeface="Arial" charset="0"/>
                <a:cs typeface="Arial" charset="0"/>
              </a:rPr>
              <a:t>Zhou, P. et al. “Attention-based bidirectional LSTM networks for relation classification </a:t>
            </a:r>
            <a:r>
              <a:rPr lang="en-US" sz="1300" i="1" dirty="0" smtClean="0">
                <a:ea typeface="Arial" charset="0"/>
                <a:cs typeface="Arial" charset="0"/>
              </a:rPr>
              <a:t>. </a:t>
            </a:r>
            <a:r>
              <a:rPr lang="en-US" sz="1300" i="1" dirty="0">
                <a:ea typeface="Arial" charset="0"/>
                <a:cs typeface="Arial" charset="0"/>
              </a:rPr>
              <a:t>ACL (2016</a:t>
            </a:r>
            <a:r>
              <a:rPr lang="en-US" sz="1300" i="1" dirty="0" smtClean="0">
                <a:ea typeface="Arial" charset="0"/>
                <a:cs typeface="Arial" charset="0"/>
              </a:rPr>
              <a:t>)</a:t>
            </a:r>
          </a:p>
          <a:p>
            <a:pPr>
              <a:buClr>
                <a:schemeClr val="tx1"/>
              </a:buClr>
              <a:buFont typeface="Wingdings" charset="2"/>
              <a:buChar char="q"/>
            </a:pPr>
            <a:r>
              <a:rPr lang="en-US" sz="1300" dirty="0" smtClean="0"/>
              <a:t>Mike </a:t>
            </a:r>
            <a:r>
              <a:rPr lang="en-US" sz="1300" dirty="0" err="1" smtClean="0"/>
              <a:t>Mintz</a:t>
            </a:r>
            <a:r>
              <a:rPr lang="en-US" sz="1300" dirty="0" smtClean="0"/>
              <a:t> et al. “Distant </a:t>
            </a:r>
            <a:r>
              <a:rPr lang="en-US" sz="1300" dirty="0"/>
              <a:t>supervision for relation </a:t>
            </a:r>
            <a:r>
              <a:rPr lang="en-US" sz="1300" dirty="0" smtClean="0"/>
              <a:t>extraction </a:t>
            </a:r>
            <a:r>
              <a:rPr lang="en-US" sz="1300" dirty="0"/>
              <a:t>without labeled data</a:t>
            </a:r>
            <a:r>
              <a:rPr lang="en-US" sz="1300" dirty="0" smtClean="0"/>
              <a:t>.” </a:t>
            </a:r>
            <a:r>
              <a:rPr lang="en-US" sz="1300" i="1" dirty="0" smtClean="0"/>
              <a:t>ACL- </a:t>
            </a:r>
            <a:r>
              <a:rPr lang="en-US" sz="1300" i="1" dirty="0"/>
              <a:t>IJCNLP </a:t>
            </a:r>
            <a:r>
              <a:rPr lang="en-US" sz="1300" i="1" dirty="0" smtClean="0"/>
              <a:t>(2009)</a:t>
            </a:r>
            <a:endParaRPr lang="en-US" sz="13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References</a:t>
            </a:r>
            <a:endParaRPr lang="en-US" dirty="0"/>
          </a:p>
        </p:txBody>
      </p:sp>
    </p:spTree>
    <p:extLst>
      <p:ext uri="{BB962C8B-B14F-4D97-AF65-F5344CB8AC3E}">
        <p14:creationId xmlns:p14="http://schemas.microsoft.com/office/powerpoint/2010/main" val="13689285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5" y="1371600"/>
            <a:ext cx="8775510" cy="4879075"/>
          </a:xfrm>
        </p:spPr>
        <p:txBody>
          <a:bodyPr>
            <a:noAutofit/>
          </a:bodyPr>
          <a:lstStyle/>
          <a:p>
            <a:pPr>
              <a:buFont typeface="Wingdings" charset="2"/>
              <a:buChar char="§"/>
            </a:pPr>
            <a:r>
              <a:rPr lang="en-US" sz="1400" dirty="0">
                <a:solidFill>
                  <a:schemeClr val="tx1"/>
                </a:solidFill>
                <a:hlinkClick r:id="rId3"/>
              </a:rPr>
              <a:t>http://web.stanford.edu/class/cs224n</a:t>
            </a:r>
            <a:r>
              <a:rPr lang="en-US" sz="1400" dirty="0">
                <a:solidFill>
                  <a:schemeClr val="tx1"/>
                </a:solidFill>
              </a:rPr>
              <a:t> </a:t>
            </a:r>
          </a:p>
          <a:p>
            <a:pPr>
              <a:buFont typeface="Wingdings" charset="2"/>
              <a:buChar char="§"/>
            </a:pPr>
            <a:r>
              <a:rPr lang="en-US" sz="1400" dirty="0">
                <a:solidFill>
                  <a:schemeClr val="tx1"/>
                </a:solidFill>
                <a:hlinkClick r:id="rId4"/>
              </a:rPr>
              <a:t>https://www.coursera.org/specializations/deep-learning</a:t>
            </a:r>
            <a:endParaRPr lang="en-US" sz="1400" dirty="0">
              <a:solidFill>
                <a:schemeClr val="tx1"/>
              </a:solidFill>
            </a:endParaRPr>
          </a:p>
          <a:p>
            <a:pPr>
              <a:buFont typeface="Wingdings" charset="2"/>
              <a:buChar char="§"/>
            </a:pPr>
            <a:r>
              <a:rPr lang="en-US" sz="1400" dirty="0">
                <a:solidFill>
                  <a:schemeClr val="tx1"/>
                </a:solidFill>
                <a:hlinkClick r:id="rId5"/>
              </a:rPr>
              <a:t>https://chrisalbon.com/#Deep-Learning</a:t>
            </a:r>
            <a:endParaRPr lang="en-US" sz="1400" dirty="0">
              <a:solidFill>
                <a:schemeClr val="tx1"/>
              </a:solidFill>
            </a:endParaRPr>
          </a:p>
          <a:p>
            <a:pPr>
              <a:buFont typeface="Wingdings" charset="2"/>
              <a:buChar char="§"/>
            </a:pPr>
            <a:r>
              <a:rPr lang="en-US" sz="1400" dirty="0">
                <a:solidFill>
                  <a:schemeClr val="tx1"/>
                </a:solidFill>
                <a:hlinkClick r:id="rId6"/>
              </a:rPr>
              <a:t>http://www.asimovinstitute.org/neural-network-zoo</a:t>
            </a:r>
            <a:r>
              <a:rPr lang="en-US" sz="1400" dirty="0">
                <a:solidFill>
                  <a:schemeClr val="tx1"/>
                </a:solidFill>
              </a:rPr>
              <a:t> </a:t>
            </a:r>
            <a:endParaRPr lang="en-US" sz="1400" dirty="0" smtClean="0">
              <a:solidFill>
                <a:schemeClr val="tx1"/>
              </a:solidFill>
            </a:endParaRPr>
          </a:p>
          <a:p>
            <a:pPr>
              <a:buFont typeface="Wingdings" charset="2"/>
              <a:buChar char="§"/>
            </a:pPr>
            <a:r>
              <a:rPr lang="en-US" sz="1400" i="1" dirty="0">
                <a:solidFill>
                  <a:schemeClr val="tx1"/>
                </a:solidFill>
                <a:hlinkClick r:id="rId7"/>
              </a:rPr>
              <a:t>http://</a:t>
            </a:r>
            <a:r>
              <a:rPr lang="en-US" sz="1400" i="1" dirty="0" smtClean="0">
                <a:solidFill>
                  <a:schemeClr val="tx1"/>
                </a:solidFill>
                <a:hlinkClick r:id="rId7"/>
              </a:rPr>
              <a:t>cs231n.github.io/optimization-2</a:t>
            </a:r>
          </a:p>
          <a:p>
            <a:pPr>
              <a:buFont typeface="Wingdings" charset="2"/>
              <a:buChar char="§"/>
            </a:pPr>
            <a:r>
              <a:rPr lang="el-GR" sz="1400" i="1" dirty="0" smtClean="0">
                <a:solidFill>
                  <a:schemeClr val="tx1"/>
                </a:solidFill>
                <a:hlinkClick r:id="rId7"/>
              </a:rPr>
              <a:t>https</a:t>
            </a:r>
            <a:r>
              <a:rPr lang="el-GR" sz="1400" i="1" dirty="0">
                <a:solidFill>
                  <a:schemeClr val="tx1"/>
                </a:solidFill>
                <a:hlinkClick r:id="rId7"/>
              </a:rPr>
              <a:t>://medium.com/@ramrajchandradevan/the-evolution-of-gradient-descend-optimization-algorithm-4106a6702d39</a:t>
            </a:r>
            <a:r>
              <a:rPr lang="en-US" sz="1400" i="1" dirty="0">
                <a:solidFill>
                  <a:schemeClr val="tx1"/>
                </a:solidFill>
              </a:rPr>
              <a:t> </a:t>
            </a:r>
          </a:p>
          <a:p>
            <a:pPr>
              <a:buFont typeface="Wingdings" charset="2"/>
              <a:buChar char="§"/>
            </a:pPr>
            <a:r>
              <a:rPr lang="en-US" sz="1400" dirty="0">
                <a:solidFill>
                  <a:schemeClr val="tx1"/>
                </a:solidFill>
                <a:hlinkClick r:id="rId8"/>
              </a:rPr>
              <a:t>https://</a:t>
            </a:r>
            <a:r>
              <a:rPr lang="en-US" sz="1400" dirty="0" smtClean="0">
                <a:solidFill>
                  <a:schemeClr val="tx1"/>
                </a:solidFill>
                <a:hlinkClick r:id="rId8"/>
              </a:rPr>
              <a:t>arimo.com/data-science/2016/bayesian-optimization-hyperparameter-tuning</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smtClean="0">
                <a:solidFill>
                  <a:schemeClr val="tx1"/>
                </a:solidFill>
                <a:hlinkClick r:id="rId9"/>
              </a:rPr>
              <a:t>http</a:t>
            </a:r>
            <a:r>
              <a:rPr lang="en-US" sz="1400" dirty="0">
                <a:solidFill>
                  <a:schemeClr val="tx1"/>
                </a:solidFill>
                <a:hlinkClick r:id="rId9"/>
              </a:rPr>
              <a:t>://</a:t>
            </a:r>
            <a:r>
              <a:rPr lang="en-US" sz="1400" dirty="0" smtClean="0">
                <a:solidFill>
                  <a:schemeClr val="tx1"/>
                </a:solidFill>
                <a:hlinkClick r:id="rId9"/>
              </a:rPr>
              <a:t>www.wildml.com/2015/12/implementing-a-cnn-for-text-classification-in-tensorflow</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a:solidFill>
                  <a:schemeClr val="tx1"/>
                </a:solidFill>
                <a:hlinkClick r:id="rId10"/>
              </a:rPr>
              <a:t>http://</a:t>
            </a:r>
            <a:r>
              <a:rPr lang="en-US" sz="1400" dirty="0" smtClean="0">
                <a:solidFill>
                  <a:schemeClr val="tx1"/>
                </a:solidFill>
                <a:hlinkClick r:id="rId10"/>
              </a:rPr>
              <a:t>www.wildml.com/2015/11/understanding-convolutional-neural-networks-for-nlp</a:t>
            </a:r>
            <a:r>
              <a:rPr lang="en-US" sz="1400" dirty="0" smtClean="0">
                <a:solidFill>
                  <a:schemeClr val="tx1"/>
                </a:solidFill>
              </a:rPr>
              <a:t> </a:t>
            </a:r>
            <a:endParaRPr lang="en-US" sz="1400" dirty="0">
              <a:solidFill>
                <a:schemeClr val="tx1"/>
              </a:solidFill>
            </a:endParaRPr>
          </a:p>
          <a:p>
            <a:pPr>
              <a:buFont typeface="Wingdings" charset="2"/>
              <a:buChar char="§"/>
            </a:pPr>
            <a:r>
              <a:rPr lang="en-US" sz="1400" dirty="0">
                <a:solidFill>
                  <a:schemeClr val="tx1"/>
                </a:solidFill>
                <a:hlinkClick r:id="rId11"/>
              </a:rPr>
              <a:t>https://</a:t>
            </a:r>
            <a:r>
              <a:rPr lang="en-US" sz="1400" dirty="0" smtClean="0">
                <a:solidFill>
                  <a:schemeClr val="tx1"/>
                </a:solidFill>
                <a:hlinkClick r:id="rId11"/>
              </a:rPr>
              <a:t>medium.com/technologymadeeasy/the-best-explanation-of-convolutional-neural-networks-on-the-internet-fbb8b1ad5df8</a:t>
            </a:r>
            <a:r>
              <a:rPr lang="en-US" sz="1400" dirty="0" smtClean="0">
                <a:solidFill>
                  <a:schemeClr val="tx1"/>
                </a:solidFill>
              </a:rPr>
              <a:t> </a:t>
            </a:r>
            <a:endParaRPr lang="en-US" sz="1400" dirty="0">
              <a:solidFill>
                <a:schemeClr val="tx1"/>
              </a:solidFill>
            </a:endParaRPr>
          </a:p>
          <a:p>
            <a:pPr>
              <a:buFont typeface="Wingdings" charset="2"/>
              <a:buChar char="§"/>
            </a:pPr>
            <a:r>
              <a:rPr lang="el-GR" sz="1400" i="1" dirty="0">
                <a:solidFill>
                  <a:schemeClr val="tx1"/>
                </a:solidFill>
                <a:hlinkClick r:id="rId12"/>
              </a:rPr>
              <a:t>http://www.wildml.com/2015/09/recurrent-neural-networks-tutorial-part-1-introduction-to-rnns/</a:t>
            </a:r>
            <a:endParaRPr lang="en-US" sz="1400" i="1" dirty="0">
              <a:solidFill>
                <a:schemeClr val="tx1"/>
              </a:solidFill>
            </a:endParaRPr>
          </a:p>
          <a:p>
            <a:pPr>
              <a:buFont typeface="Wingdings" charset="2"/>
              <a:buChar char="§"/>
            </a:pPr>
            <a:r>
              <a:rPr lang="en-US" sz="1400" i="1" dirty="0">
                <a:solidFill>
                  <a:schemeClr val="tx1"/>
                </a:solidFill>
                <a:hlinkClick r:id="rId13"/>
              </a:rPr>
              <a:t>http://www.wildml.com/2015/10/recurrent-neural-network-tutorial-part-4-implementing-a-grulstm-rnn-with-python-and-theano/</a:t>
            </a:r>
            <a:endParaRPr lang="en-US" sz="1400" i="1" dirty="0">
              <a:solidFill>
                <a:schemeClr val="tx1"/>
              </a:solidFill>
            </a:endParaRPr>
          </a:p>
          <a:p>
            <a:pPr>
              <a:buFont typeface="Wingdings" charset="2"/>
              <a:buChar char="§"/>
            </a:pPr>
            <a:r>
              <a:rPr lang="en-US" sz="1400" i="1" dirty="0">
                <a:solidFill>
                  <a:schemeClr val="tx1"/>
                </a:solidFill>
                <a:hlinkClick r:id="rId14"/>
              </a:rPr>
              <a:t>http://</a:t>
            </a:r>
            <a:r>
              <a:rPr lang="en-US" sz="1400" i="1" dirty="0" smtClean="0">
                <a:solidFill>
                  <a:schemeClr val="tx1"/>
                </a:solidFill>
                <a:hlinkClick r:id="rId14"/>
              </a:rPr>
              <a:t>colah.github.io/posts/2015-08-Understanding-LSTMs</a:t>
            </a:r>
            <a:r>
              <a:rPr lang="en-US" sz="1400" i="1" dirty="0" smtClean="0">
                <a:solidFill>
                  <a:schemeClr val="tx1"/>
                </a:solidFill>
              </a:rPr>
              <a:t> </a:t>
            </a:r>
          </a:p>
          <a:p>
            <a:pPr>
              <a:buFont typeface="Wingdings" charset="2"/>
              <a:buChar char="§"/>
            </a:pPr>
            <a:r>
              <a:rPr lang="en-US" sz="1400" dirty="0" smtClean="0">
                <a:solidFill>
                  <a:schemeClr val="tx1"/>
                </a:solidFill>
                <a:hlinkClick r:id="rId15"/>
              </a:rPr>
              <a:t>https</a:t>
            </a:r>
            <a:r>
              <a:rPr lang="en-US" sz="1400" dirty="0">
                <a:solidFill>
                  <a:schemeClr val="tx1"/>
                </a:solidFill>
                <a:hlinkClick r:id="rId15"/>
              </a:rPr>
              <a:t>://</a:t>
            </a:r>
            <a:r>
              <a:rPr lang="en-US" sz="1400" dirty="0" smtClean="0">
                <a:solidFill>
                  <a:schemeClr val="tx1"/>
                </a:solidFill>
                <a:hlinkClick r:id="rId15"/>
              </a:rPr>
              <a:t>github.com/hyperopt/hyperopt</a:t>
            </a:r>
            <a:endParaRPr lang="en-US" sz="1400" dirty="0" smtClean="0">
              <a:solidFill>
                <a:schemeClr val="tx1"/>
              </a:solidFill>
            </a:endParaRPr>
          </a:p>
          <a:p>
            <a:pPr>
              <a:buFont typeface="Wingdings" charset="2"/>
              <a:buChar char="§"/>
            </a:pPr>
            <a:r>
              <a:rPr lang="en-US" sz="1400" dirty="0" smtClean="0">
                <a:solidFill>
                  <a:schemeClr val="tx1"/>
                </a:solidFill>
                <a:hlinkClick r:id="rId16"/>
              </a:rPr>
              <a:t>https</a:t>
            </a:r>
            <a:r>
              <a:rPr lang="en-US" sz="1400" dirty="0">
                <a:solidFill>
                  <a:schemeClr val="tx1"/>
                </a:solidFill>
                <a:hlinkClick r:id="rId16"/>
              </a:rPr>
              <a:t>://</a:t>
            </a:r>
            <a:r>
              <a:rPr lang="en-US" sz="1400" dirty="0" smtClean="0">
                <a:solidFill>
                  <a:schemeClr val="tx1"/>
                </a:solidFill>
                <a:hlinkClick r:id="rId16"/>
              </a:rPr>
              <a:t>github.com/tensorflow/nmt</a:t>
            </a:r>
            <a:r>
              <a:rPr lang="en-US" sz="1400" dirty="0" smtClean="0">
                <a:solidFill>
                  <a:schemeClr val="tx1"/>
                </a:solidFill>
              </a:rPr>
              <a:t> </a:t>
            </a:r>
            <a:endParaRPr lang="en-US" sz="1400" dirty="0">
              <a:solidFill>
                <a:schemeClr val="tx1"/>
              </a:solidFill>
            </a:endParaRPr>
          </a:p>
          <a:p>
            <a:pPr marL="0" indent="0">
              <a:buNone/>
            </a:pPr>
            <a:endParaRPr lang="el-GR" sz="14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References &amp; Resources</a:t>
            </a:r>
            <a:endParaRPr lang="en-US" dirty="0"/>
          </a:p>
        </p:txBody>
      </p:sp>
    </p:spTree>
    <p:extLst>
      <p:ext uri="{BB962C8B-B14F-4D97-AF65-F5344CB8AC3E}">
        <p14:creationId xmlns:p14="http://schemas.microsoft.com/office/powerpoint/2010/main" val="5931220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p:cNvSpPr/>
          <p:nvPr/>
        </p:nvSpPr>
        <p:spPr>
          <a:xfrm>
            <a:off x="2562367" y="6121989"/>
            <a:ext cx="5134970"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giphy.com</a:t>
            </a:r>
            <a:r>
              <a:rPr lang="en-US" sz="900" i="1" dirty="0">
                <a:latin typeface="Arial" charset="0"/>
                <a:ea typeface="Arial" charset="0"/>
                <a:cs typeface="Arial" charset="0"/>
              </a:rPr>
              <a:t>/gifs/thanks-thank-you-thnx-3o6ozuHcxTtVWJJn32/download</a:t>
            </a:r>
            <a:endParaRPr lang="el-GR" sz="900" i="1" dirty="0">
              <a:latin typeface="Arial" charset="0"/>
              <a:ea typeface="Arial" charset="0"/>
              <a:cs typeface="Arial" charset="0"/>
            </a:endParaRPr>
          </a:p>
        </p:txBody>
      </p:sp>
      <p:pic>
        <p:nvPicPr>
          <p:cNvPr id="6"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31" y="600501"/>
            <a:ext cx="5339687" cy="5339687"/>
          </a:xfrm>
          <a:prstGeom prst="rect">
            <a:avLst/>
          </a:prstGeom>
        </p:spPr>
      </p:pic>
    </p:spTree>
    <p:extLst>
      <p:ext uri="{BB962C8B-B14F-4D97-AF65-F5344CB8AC3E}">
        <p14:creationId xmlns:p14="http://schemas.microsoft.com/office/powerpoint/2010/main" val="499452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smtClean="0"/>
              <a:t>Most </a:t>
            </a:r>
            <a:r>
              <a:rPr lang="en-US" dirty="0"/>
              <a:t>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smtClean="0"/>
              <a:t>ML becomes </a:t>
            </a:r>
            <a:r>
              <a:rPr lang="en-US" dirty="0"/>
              <a:t>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ML vs. Deep Learning </a:t>
            </a:r>
            <a:endParaRPr lang="en-US" dirty="0"/>
          </a:p>
        </p:txBody>
      </p:sp>
    </p:spTree>
    <p:extLst>
      <p:ext uri="{BB962C8B-B14F-4D97-AF65-F5344CB8AC3E}">
        <p14:creationId xmlns:p14="http://schemas.microsoft.com/office/powerpoint/2010/main" val="348871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smtClean="0"/>
              <a:t>A machine </a:t>
            </a:r>
            <a:r>
              <a:rPr lang="en-US" dirty="0"/>
              <a:t>learning </a:t>
            </a:r>
            <a:r>
              <a:rPr lang="en-US" dirty="0" smtClean="0"/>
              <a:t>subfield </a:t>
            </a:r>
            <a:r>
              <a:rPr lang="en-US" dirty="0"/>
              <a:t>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smtClean="0"/>
              <a:t>.</a:t>
            </a:r>
          </a:p>
          <a:p>
            <a:r>
              <a:rPr lang="en-US" dirty="0"/>
              <a:t>Deep learning algorithms attempt to learn (multiple levels of) representation </a:t>
            </a:r>
            <a:r>
              <a:rPr lang="en-US" dirty="0" smtClean="0"/>
              <a:t>by </a:t>
            </a:r>
            <a:r>
              <a:rPr lang="en-US" dirty="0"/>
              <a:t>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r>
              <a:rPr lang="en-US" dirty="0" smtClean="0"/>
              <a:t>.</a:t>
            </a:r>
            <a:endParaRPr lang="en-US" dirty="0"/>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Deep Learning </a:t>
            </a:r>
            <a:r>
              <a:rPr lang="en-US" sz="4000" dirty="0" smtClean="0"/>
              <a:t>(DL) </a:t>
            </a:r>
            <a:r>
              <a:rPr lang="en-US" dirty="0" smtClean="0"/>
              <a:t>? </a:t>
            </a:r>
            <a:endParaRPr lang="en-US" dirty="0"/>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smtClean="0"/>
              <a:t>Learned </a:t>
            </a:r>
            <a:r>
              <a:rPr lang="en-US" dirty="0"/>
              <a:t>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smtClean="0"/>
              <a:t>Deep </a:t>
            </a:r>
            <a:r>
              <a:rPr lang="en-US" dirty="0"/>
              <a:t>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t>
            </a:r>
            <a:r>
              <a:rPr lang="en-US" dirty="0" smtClean="0"/>
              <a:t>an </a:t>
            </a:r>
            <a:r>
              <a:rPr lang="en-US" dirty="0"/>
              <a:t>learn </a:t>
            </a:r>
            <a:r>
              <a:rPr lang="en-US" dirty="0" smtClean="0"/>
              <a:t>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a:t>
            </a:r>
            <a:r>
              <a:rPr lang="en-US" dirty="0" smtClean="0"/>
              <a:t>learning</a:t>
            </a:r>
          </a:p>
          <a:p>
            <a:pPr marL="285750" indent="-285750">
              <a:buFont typeface="Courier New"/>
              <a:buChar char="o"/>
            </a:pPr>
            <a:r>
              <a:rPr lang="en-US" dirty="0" smtClean="0"/>
              <a:t>Utilize large </a:t>
            </a:r>
            <a:r>
              <a:rPr lang="en-US" dirty="0"/>
              <a:t>amounts of training </a:t>
            </a:r>
            <a:r>
              <a:rPr lang="en-US" dirty="0" smtClean="0"/>
              <a:t>data</a:t>
            </a:r>
            <a:endParaRPr lang="en-US" dirty="0"/>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DL useful? </a:t>
            </a:r>
            <a:endParaRPr lang="en-US" dirty="0"/>
          </a:p>
        </p:txBody>
      </p:sp>
      <p:sp>
        <p:nvSpPr>
          <p:cNvPr id="8" name="Rectangle 7"/>
          <p:cNvSpPr/>
          <p:nvPr/>
        </p:nvSpPr>
        <p:spPr>
          <a:xfrm>
            <a:off x="444500" y="4402370"/>
            <a:ext cx="4114800" cy="923330"/>
          </a:xfrm>
          <a:prstGeom prst="rect">
            <a:avLst/>
          </a:prstGeom>
        </p:spPr>
        <p:txBody>
          <a:bodyPr wrap="square">
            <a:spAutoFit/>
          </a:bodyPr>
          <a:lstStyle/>
          <a:p>
            <a:r>
              <a:rPr lang="en-US" dirty="0"/>
              <a:t>In ~2010 </a:t>
            </a:r>
            <a:r>
              <a:rPr lang="en-US" dirty="0" smtClean="0"/>
              <a:t>DL started </a:t>
            </a:r>
            <a:r>
              <a:rPr lang="en-US" dirty="0"/>
              <a:t>outperforming other </a:t>
            </a:r>
            <a:r>
              <a:rPr lang="en-US" dirty="0" smtClean="0"/>
              <a:t>ML techniques </a:t>
            </a:r>
          </a:p>
          <a:p>
            <a:r>
              <a:rPr lang="en-US" dirty="0" smtClean="0"/>
              <a:t>first </a:t>
            </a:r>
            <a:r>
              <a:rPr lang="en-US" dirty="0"/>
              <a:t>in speech and vision, </a:t>
            </a:r>
            <a:r>
              <a:rPr lang="en-US" dirty="0" smtClean="0"/>
              <a:t>then NLP</a:t>
            </a:r>
            <a:endParaRPr lang="en-US" dirty="0"/>
          </a:p>
        </p:txBody>
      </p:sp>
    </p:spTree>
    <p:extLst>
      <p:ext uri="{BB962C8B-B14F-4D97-AF65-F5344CB8AC3E}">
        <p14:creationId xmlns:p14="http://schemas.microsoft.com/office/powerpoint/2010/main" val="227896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endParaRPr lang="en-US" dirty="0" smtClean="0"/>
          </a:p>
          <a:p>
            <a:pPr marL="285750" indent="-285750">
              <a:buFont typeface="Wingdings" charset="2"/>
              <a:buChar char="ü"/>
            </a:pPr>
            <a:r>
              <a:rPr lang="en-US" dirty="0" smtClean="0"/>
              <a:t>Machine Translation</a:t>
            </a:r>
            <a:endParaRPr lang="en-US" dirty="0"/>
          </a:p>
          <a:p>
            <a:pPr marL="285750" indent="-285750">
              <a:buFont typeface="Wingdings" charset="2"/>
              <a:buChar char="ü"/>
            </a:pPr>
            <a:r>
              <a:rPr lang="en-US" dirty="0"/>
              <a:t>S</a:t>
            </a:r>
            <a:r>
              <a:rPr lang="en-US" dirty="0" smtClean="0"/>
              <a:t>entiment Analysis</a:t>
            </a:r>
            <a:endParaRPr lang="en-US" dirty="0"/>
          </a:p>
          <a:p>
            <a:pPr marL="285750" indent="-285750">
              <a:buFont typeface="Wingdings" charset="2"/>
              <a:buChar char="ü"/>
            </a:pPr>
            <a:r>
              <a:rPr lang="en-US" dirty="0"/>
              <a:t>D</a:t>
            </a:r>
            <a:r>
              <a:rPr lang="en-US" dirty="0" smtClean="0"/>
              <a:t>ialogue Agents</a:t>
            </a:r>
            <a:endParaRPr lang="en-US" dirty="0"/>
          </a:p>
          <a:p>
            <a:pPr marL="285750" indent="-285750">
              <a:buFont typeface="Wingdings" charset="2"/>
              <a:buChar char="ü"/>
            </a:pPr>
            <a:r>
              <a:rPr lang="en-US" dirty="0"/>
              <a:t>Q</a:t>
            </a:r>
            <a:r>
              <a:rPr lang="en-US" dirty="0" smtClean="0"/>
              <a:t>uestion Answering</a:t>
            </a:r>
          </a:p>
          <a:p>
            <a:pPr marL="285750" indent="-285750">
              <a:buFont typeface="Wingdings" charset="2"/>
              <a:buChar char="ü"/>
            </a:pPr>
            <a:r>
              <a:rPr lang="en-US" dirty="0" smtClean="0"/>
              <a:t>Text Classification     </a:t>
            </a:r>
            <a:r>
              <a:rPr lang="mr-IN" dirty="0" smtClean="0"/>
              <a:t>…</a:t>
            </a:r>
            <a:endParaRPr lang="en-US" dirty="0" smtClean="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of the art in </a:t>
            </a:r>
            <a:r>
              <a:rPr lang="mr-IN" dirty="0" smtClean="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a:t>
            </a:r>
            <a:r>
              <a:rPr lang="en-US" dirty="0" smtClean="0"/>
              <a:t>everage </a:t>
            </a:r>
            <a:r>
              <a:rPr lang="en-US" dirty="0"/>
              <a:t>different levels of representation</a:t>
            </a:r>
          </a:p>
          <a:p>
            <a:pPr marL="285750" indent="-285750">
              <a:buFont typeface="Courier New"/>
              <a:buChar char="o"/>
            </a:pPr>
            <a:r>
              <a:rPr lang="en-US" dirty="0" smtClean="0"/>
              <a:t>words &amp; characters</a:t>
            </a:r>
          </a:p>
          <a:p>
            <a:pPr marL="285750" indent="-285750">
              <a:buFont typeface="Courier New"/>
              <a:buChar char="o"/>
            </a:pPr>
            <a:r>
              <a:rPr lang="en-US" dirty="0" smtClean="0"/>
              <a:t>syntax &amp; semantics</a:t>
            </a:r>
            <a:endParaRPr lang="en-US" dirty="0"/>
          </a:p>
        </p:txBody>
      </p:sp>
    </p:spTree>
    <p:extLst>
      <p:ext uri="{BB962C8B-B14F-4D97-AF65-F5344CB8AC3E}">
        <p14:creationId xmlns:p14="http://schemas.microsoft.com/office/powerpoint/2010/main" val="361904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Neural Network Intro</a:t>
            </a:r>
            <a:endParaRPr lang="en-US" dirty="0"/>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smtClean="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smtClean="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smtClean="0"/>
                <a:t>4 </a:t>
              </a:r>
              <a:r>
                <a:rPr lang="en-US" dirty="0"/>
                <a:t>+ 2 = 6 neurons (not counting </a:t>
              </a:r>
              <a:r>
                <a:rPr lang="en-US" dirty="0" smtClean="0"/>
                <a:t>inputs)</a:t>
              </a:r>
            </a:p>
            <a:p>
              <a:pPr algn="ctr"/>
              <a:r>
                <a:rPr lang="en-US" dirty="0" smtClean="0"/>
                <a:t>[</a:t>
              </a:r>
              <a:r>
                <a:rPr lang="en-US" dirty="0"/>
                <a:t>3 x 4] + [4 x 2] = 20 weights </a:t>
              </a:r>
              <a:endParaRPr lang="en-US" dirty="0" smtClean="0"/>
            </a:p>
            <a:p>
              <a:pPr algn="ctr"/>
              <a:r>
                <a:rPr lang="en-US" dirty="0" smtClean="0"/>
                <a:t>4 </a:t>
              </a:r>
              <a:r>
                <a:rPr lang="en-US" dirty="0"/>
                <a:t>+ 2 = 6 </a:t>
              </a:r>
              <a:r>
                <a:rPr lang="en-US" dirty="0" smtClean="0"/>
                <a:t>biases</a:t>
              </a:r>
            </a:p>
            <a:p>
              <a:pPr algn="ctr"/>
              <a:r>
                <a:rPr lang="en-US" dirty="0" smtClean="0">
                  <a:solidFill>
                    <a:schemeClr val="accent2"/>
                  </a:solidFill>
                </a:rPr>
                <a:t>26</a:t>
              </a:r>
              <a:r>
                <a:rPr lang="en-US" dirty="0" smtClean="0"/>
                <a:t> </a:t>
              </a:r>
              <a:r>
                <a:rPr lang="en-US" dirty="0">
                  <a:solidFill>
                    <a:schemeClr val="accent2"/>
                  </a:solidFill>
                </a:rPr>
                <a:t>learnable </a:t>
              </a:r>
              <a:r>
                <a:rPr lang="en-US" b="1" dirty="0" smtClean="0">
                  <a:solidFill>
                    <a:schemeClr val="accent2"/>
                  </a:solidFill>
                </a:rPr>
                <a:t>parameters</a:t>
              </a:r>
              <a:endParaRPr lang="en-US" b="1" dirty="0">
                <a:solidFill>
                  <a:schemeClr val="accent2"/>
                </a:solidFill>
              </a:endParaRP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a:t>
            </a:r>
            <a:r>
              <a:rPr lang="en-US" dirty="0" smtClean="0"/>
              <a:t>functions</a:t>
            </a:r>
            <a:endParaRPr lang="en-US" dirty="0"/>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4650</TotalTime>
  <Words>2942</Words>
  <Application>Microsoft Office PowerPoint</Application>
  <PresentationFormat>On-screen Show (4:3)</PresentationFormat>
  <Paragraphs>650</Paragraphs>
  <Slides>49</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.AppleSystemUIFont</vt:lpstr>
      <vt:lpstr>AppleColorEmoji</vt:lpstr>
      <vt:lpstr>-apple-system</vt:lpstr>
      <vt:lpstr>Bradley Hand ITC TT-Bold</vt:lpstr>
      <vt:lpstr>Arial</vt:lpstr>
      <vt:lpstr>Book Antiqua</vt:lpstr>
      <vt:lpstr>Calibri</vt:lpstr>
      <vt:lpstr>Cambria Math</vt:lpstr>
      <vt:lpstr>Century Gothic</vt:lpstr>
      <vt:lpstr>Courier New</vt:lpstr>
      <vt:lpstr>Mangal</vt:lpstr>
      <vt:lpstr>Rage Italic</vt:lpstr>
      <vt:lpstr>Wingdings</vt:lpstr>
      <vt:lpstr>Sketchbook</vt:lpstr>
      <vt:lpstr>Introduction to Deep Learning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Zhai, Chengxiang</cp:lastModifiedBy>
  <cp:revision>193</cp:revision>
  <dcterms:created xsi:type="dcterms:W3CDTF">2017-11-27T01:44:40Z</dcterms:created>
  <dcterms:modified xsi:type="dcterms:W3CDTF">2017-11-30T19:33:00Z</dcterms:modified>
</cp:coreProperties>
</file>